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33"/>
  </p:notesMasterIdLst>
  <p:handoutMasterIdLst>
    <p:handoutMasterId r:id="rId34"/>
  </p:handoutMasterIdLst>
  <p:sldIdLst>
    <p:sldId id="319" r:id="rId3"/>
    <p:sldId id="257" r:id="rId4"/>
    <p:sldId id="282" r:id="rId5"/>
    <p:sldId id="283" r:id="rId6"/>
    <p:sldId id="264" r:id="rId7"/>
    <p:sldId id="281" r:id="rId8"/>
    <p:sldId id="258" r:id="rId9"/>
    <p:sldId id="259" r:id="rId10"/>
    <p:sldId id="260" r:id="rId11"/>
    <p:sldId id="261" r:id="rId12"/>
    <p:sldId id="262" r:id="rId13"/>
    <p:sldId id="321" r:id="rId14"/>
    <p:sldId id="322" r:id="rId15"/>
    <p:sldId id="265" r:id="rId16"/>
    <p:sldId id="266" r:id="rId17"/>
    <p:sldId id="267" r:id="rId18"/>
    <p:sldId id="268" r:id="rId19"/>
    <p:sldId id="269" r:id="rId20"/>
    <p:sldId id="270" r:id="rId21"/>
    <p:sldId id="271" r:id="rId22"/>
    <p:sldId id="275" r:id="rId23"/>
    <p:sldId id="276" r:id="rId24"/>
    <p:sldId id="277" r:id="rId25"/>
    <p:sldId id="278" r:id="rId26"/>
    <p:sldId id="279" r:id="rId27"/>
    <p:sldId id="280" r:id="rId28"/>
    <p:sldId id="272" r:id="rId29"/>
    <p:sldId id="273" r:id="rId30"/>
    <p:sldId id="274" r:id="rId31"/>
    <p:sldId id="32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5459" autoAdjust="0"/>
  </p:normalViewPr>
  <p:slideViewPr>
    <p:cSldViewPr snapToGrid="0">
      <p:cViewPr varScale="1">
        <p:scale>
          <a:sx n="92" d="100"/>
          <a:sy n="92" d="100"/>
        </p:scale>
        <p:origin x="1552" y="51"/>
      </p:cViewPr>
      <p:guideLst>
        <p:guide orient="horz" pos="2160"/>
        <p:guide pos="2880"/>
        <p:guide pos="5472"/>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10-31T12:38:50.883" idx="1">
    <p:pos x="10" y="10"/>
    <p:text/>
    <p:extLst>
      <p:ext uri="{C676402C-5697-4E1C-873F-D02D1690AC5C}">
        <p15:threadingInfo xmlns:p15="http://schemas.microsoft.com/office/powerpoint/2012/main" timeZoneBias="-21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3/7/2025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3/7/2025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b="0" i="0" dirty="0">
                <a:solidFill>
                  <a:srgbClr val="E8EAED"/>
                </a:solidFill>
                <a:effectLst/>
                <a:latin typeface="Helvetica Neue"/>
              </a:rPr>
              <a:t>مقاله </a:t>
            </a:r>
            <a:r>
              <a:rPr lang="fa-IR" b="0" i="0" dirty="0">
                <a:solidFill>
                  <a:srgbClr val="E2EEFF"/>
                </a:solidFill>
                <a:effectLst/>
                <a:latin typeface="Helvetica Neue"/>
              </a:rPr>
              <a:t>علمی پژوهشی</a:t>
            </a:r>
            <a:r>
              <a:rPr lang="fa-IR" b="0" i="0" dirty="0">
                <a:solidFill>
                  <a:srgbClr val="E8EAED"/>
                </a:solidFill>
                <a:effectLst/>
                <a:latin typeface="Helvetica Neue"/>
              </a:rPr>
              <a:t> بر پایه تحقیقات </a:t>
            </a:r>
            <a:r>
              <a:rPr lang="fa-IR" b="0" i="0" dirty="0">
                <a:solidFill>
                  <a:srgbClr val="E2EEFF"/>
                </a:solidFill>
                <a:effectLst/>
                <a:latin typeface="Helvetica Neue"/>
              </a:rPr>
              <a:t>علمی</a:t>
            </a:r>
            <a:r>
              <a:rPr lang="fa-IR" b="0" i="0" dirty="0">
                <a:solidFill>
                  <a:srgbClr val="E8EAED"/>
                </a:solidFill>
                <a:effectLst/>
                <a:latin typeface="Helvetica Neue"/>
              </a:rPr>
              <a:t> اورجینال که توسط خود نویسنده مقاله شکل گرفته است استوار است و با عنوان منابع دست اول معروف شده است. در حالی که مقالات </a:t>
            </a:r>
            <a:r>
              <a:rPr lang="fa-IR" b="0" i="0" dirty="0">
                <a:solidFill>
                  <a:srgbClr val="E2EEFF"/>
                </a:solidFill>
                <a:effectLst/>
                <a:latin typeface="Helvetica Neue"/>
              </a:rPr>
              <a:t>علمی ترویجی</a:t>
            </a:r>
            <a:r>
              <a:rPr lang="fa-IR" b="0" i="0" dirty="0">
                <a:solidFill>
                  <a:srgbClr val="E8EAED"/>
                </a:solidFill>
                <a:effectLst/>
                <a:latin typeface="Helvetica Neue"/>
              </a:rPr>
              <a:t> بر پایه مقالات موجود و چاپ شده قبلی شکل گرفته است و گزارشی از تحقیقات اورجینال را در پی ندارد. این نوع مقالات با عنوان منابع دست دوم معروف گشته‌اند.</a:t>
            </a:r>
            <a:endParaRPr lang="en-US" dirty="0"/>
          </a:p>
        </p:txBody>
      </p:sp>
      <p:sp>
        <p:nvSpPr>
          <p:cNvPr id="4" name="Slide Number Placeholder 3"/>
          <p:cNvSpPr>
            <a:spLocks noGrp="1"/>
          </p:cNvSpPr>
          <p:nvPr>
            <p:ph type="sldNum" sz="quarter" idx="5"/>
          </p:nvPr>
        </p:nvSpPr>
        <p:spPr/>
        <p:txBody>
          <a:bodyPr/>
          <a:lstStyle/>
          <a:p>
            <a:fld id="{39E0A5B8-614B-4545-AF62-EE9CC4D53F24}" type="slidenum">
              <a:rPr lang="en-US" smtClean="0"/>
              <a:t>2</a:t>
            </a:fld>
            <a:endParaRPr lang="en-US"/>
          </a:p>
        </p:txBody>
      </p:sp>
    </p:spTree>
    <p:extLst>
      <p:ext uri="{BB962C8B-B14F-4D97-AF65-F5344CB8AC3E}">
        <p14:creationId xmlns:p14="http://schemas.microsoft.com/office/powerpoint/2010/main" val="214827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en-US" sz="1200" dirty="0">
                <a:cs typeface="B Nazanin" panose="00000400000000000000" pitchFamily="2" charset="-78"/>
              </a:rPr>
              <a:t>ISI</a:t>
            </a:r>
            <a:r>
              <a:rPr lang="fa-IR" sz="1200" dirty="0">
                <a:cs typeface="B Nazanin" panose="00000400000000000000" pitchFamily="2" charset="-78"/>
              </a:rPr>
              <a:t>: موسسه اطلاعات علمی </a:t>
            </a:r>
            <a:r>
              <a:rPr lang="en-US" sz="1200" dirty="0">
                <a:cs typeface="B Nazanin" panose="00000400000000000000" pitchFamily="2" charset="-78"/>
              </a:rPr>
              <a:t>Institute for Scientific Information</a:t>
            </a:r>
            <a:r>
              <a:rPr lang="fa-IR" sz="1200" dirty="0">
                <a:cs typeface="B Nazanin" panose="00000400000000000000" pitchFamily="2" charset="-78"/>
              </a:rPr>
              <a:t>تحت نظارت کمپانی تامسون رویترز آمریکایی فعالیت می کند بدلیل دارا بود استاندارهای بالا بطوریکه معیارهای ارزیابی و ارزش دهی این موسسه مورد قبول تمامی مراکز پژوهشی و علمی دنیا بوده، یکی از پایگاه معتبر و همچنین جایگاه نخست جهانی قرار گرفته است</a:t>
            </a:r>
          </a:p>
          <a:p>
            <a:pPr algn="just" rtl="1"/>
            <a:r>
              <a:rPr lang="fa-IR" sz="1200" dirty="0">
                <a:cs typeface="B Nazanin" panose="00000400000000000000" pitchFamily="2" charset="-78"/>
              </a:rPr>
              <a:t>ای اس ای بانک اطلاعاتی خود را بر اساس شاخصی با عنوان ضریب تاثیرگذاری ارزیابی می‌کند. ضریب تاثیرگذاری یکی از شاخص‌های اصلی برای اعتبار علمی مجلات علمی محسوب می‌شود. ضریب تاثیر به مفهوم میانگین ارجاعات سال اخیر به آیتم های چاپ شده در یک مجله خاص در  دو سال قبل می باشد.</a:t>
            </a:r>
          </a:p>
          <a:p>
            <a:pPr algn="r" rtl="1"/>
            <a:r>
              <a:rPr lang="en-US" sz="1200" dirty="0">
                <a:cs typeface="B Nazanin" panose="00000400000000000000" pitchFamily="2" charset="-78"/>
              </a:rPr>
              <a:t>:Scopus</a:t>
            </a:r>
            <a:r>
              <a:rPr lang="fa-IR" sz="1200" dirty="0">
                <a:cs typeface="B Nazanin" panose="00000400000000000000" pitchFamily="2" charset="-78"/>
              </a:rPr>
              <a:t>اسکوپوس اواخر سال 2004 از سوی الزوير (ناشر هلندی)   با همکاری 21موسسه از سراسر دنیا تاسیس شد یکی از نمایه‌های استنادی معتبر و شناخته‌شده جهان ‌است که برای جستجوی سریع، آسان و جامع بکار می رود. برای دسترسی به اطلاعات کتاب‌شناختی و مقاله های آن نیاز به پرداخت هزینه و گرفتن اشتراک دارید.</a:t>
            </a:r>
            <a:endParaRPr lang="en-US" sz="1200" dirty="0">
              <a:cs typeface="B Nazanin" panose="00000400000000000000" pitchFamily="2" charset="-78"/>
            </a:endParaRPr>
          </a:p>
          <a:p>
            <a:endParaRPr lang="en-US" dirty="0"/>
          </a:p>
        </p:txBody>
      </p:sp>
      <p:sp>
        <p:nvSpPr>
          <p:cNvPr id="4" name="Slide Number Placeholder 3"/>
          <p:cNvSpPr>
            <a:spLocks noGrp="1"/>
          </p:cNvSpPr>
          <p:nvPr>
            <p:ph type="sldNum" sz="quarter" idx="5"/>
          </p:nvPr>
        </p:nvSpPr>
        <p:spPr/>
        <p:txBody>
          <a:bodyPr/>
          <a:lstStyle/>
          <a:p>
            <a:fld id="{39E0A5B8-614B-4545-AF62-EE9CC4D53F24}" type="slidenum">
              <a:rPr lang="en-US" smtClean="0"/>
              <a:t>3</a:t>
            </a:fld>
            <a:endParaRPr lang="en-US"/>
          </a:p>
        </p:txBody>
      </p:sp>
    </p:spTree>
    <p:extLst>
      <p:ext uri="{BB962C8B-B14F-4D97-AF65-F5344CB8AC3E}">
        <p14:creationId xmlns:p14="http://schemas.microsoft.com/office/powerpoint/2010/main" val="242971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94233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94506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800" dirty="0">
                <a:effectLst/>
                <a:ea typeface="Times New Roman" panose="02020603050405020304" pitchFamily="18" charset="0"/>
                <a:cs typeface="Times New Roman" panose="02020603050405020304" pitchFamily="18" charset="0"/>
              </a:rPr>
              <a:t>مهم‌ترین دستاورد</a:t>
            </a:r>
            <a:r>
              <a:rPr lang="en-US" sz="1800" dirty="0">
                <a:effectLst/>
                <a:latin typeface="Times New Roman" panose="02020603050405020304" pitchFamily="18" charset="0"/>
                <a:ea typeface="Times New Roman" panose="02020603050405020304" pitchFamily="18" charset="0"/>
              </a:rPr>
              <a:t> ISI </a:t>
            </a:r>
            <a:r>
              <a:rPr lang="ar-SA" sz="1800" dirty="0">
                <a:effectLst/>
                <a:latin typeface="Times New Roman" panose="02020603050405020304" pitchFamily="18" charset="0"/>
                <a:ea typeface="Times New Roman" panose="02020603050405020304" pitchFamily="18" charset="0"/>
              </a:rPr>
              <a:t>سیستم نمایه‌سازی استنادها است که نحوه ارجاع مقالات پژوهشی به یکدیگر را ترسیم می‌کند. این سیستم به پژوهشگران امکان می‌دهد تأثیر مطالعات را در طول زمان ردیابی کنند. پلتفرم اصلی آن‌ها، </a:t>
            </a:r>
            <a:r>
              <a:rPr lang="en-US" sz="1800" i="1" dirty="0">
                <a:effectLst/>
                <a:latin typeface="Times New Roman" panose="02020603050405020304" pitchFamily="18" charset="0"/>
                <a:ea typeface="Times New Roman" panose="02020603050405020304" pitchFamily="18" charset="0"/>
              </a:rPr>
              <a:t>Web of Knowledge</a:t>
            </a:r>
            <a:r>
              <a:rPr lang="ar-SA" sz="1800" dirty="0">
                <a:effectLst/>
                <a:latin typeface="Times New Roman" panose="02020603050405020304" pitchFamily="18" charset="0"/>
                <a:ea typeface="Times New Roman" panose="02020603050405020304" pitchFamily="18" charset="0"/>
              </a:rPr>
              <a:t>، حاوی حجم عظیمی از داده‌های استنادی است که به کاربران امکان می‌دهد مقالات پراستناد را شناسایی کنند و ببینند کارشان چگونه در سطح جهانی مورد ارجاع قرار گرفته است</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37348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800" dirty="0">
                <a:effectLst/>
                <a:latin typeface="Times New Roman" panose="02020603050405020304" pitchFamily="18" charset="0"/>
                <a:ea typeface="Times New Roman" panose="02020603050405020304" pitchFamily="18" charset="0"/>
              </a:rPr>
              <a:t>"ISI </a:t>
            </a:r>
            <a:r>
              <a:rPr lang="ar-SA" sz="1800" dirty="0">
                <a:effectLst/>
                <a:latin typeface="Times New Roman" panose="02020603050405020304" pitchFamily="18" charset="0"/>
                <a:ea typeface="Times New Roman" panose="02020603050405020304" pitchFamily="18" charset="0"/>
              </a:rPr>
              <a:t>هر سال </a:t>
            </a:r>
            <a:r>
              <a:rPr lang="ar-SA" sz="1800" i="1" dirty="0">
                <a:effectLst/>
                <a:latin typeface="Times New Roman" panose="02020603050405020304" pitchFamily="18" charset="0"/>
                <a:ea typeface="Times New Roman" panose="02020603050405020304" pitchFamily="18" charset="0"/>
              </a:rPr>
              <a:t>گزارش استنادی مجلات</a:t>
            </a:r>
            <a:r>
              <a:rPr lang="en-US" sz="1800" i="1" dirty="0">
                <a:effectLst/>
                <a:latin typeface="Times New Roman" panose="02020603050405020304" pitchFamily="18" charset="0"/>
                <a:ea typeface="Times New Roman" panose="02020603050405020304" pitchFamily="18" charset="0"/>
              </a:rPr>
              <a:t> (JCR)</a:t>
            </a:r>
            <a:r>
              <a:rPr lang="en-US" sz="1800" dirty="0">
                <a:effectLst/>
                <a:latin typeface="Times New Roman" panose="02020603050405020304" pitchFamily="18" charset="0"/>
                <a:ea typeface="Times New Roman" panose="02020603050405020304" pitchFamily="18" charset="0"/>
              </a:rPr>
              <a:t> </a:t>
            </a:r>
            <a:r>
              <a:rPr lang="ar-SA" sz="1800" dirty="0">
                <a:effectLst/>
                <a:latin typeface="Times New Roman" panose="02020603050405020304" pitchFamily="18" charset="0"/>
                <a:ea typeface="Times New Roman" panose="02020603050405020304" pitchFamily="18" charset="0"/>
              </a:rPr>
              <a:t>را منتشر می‌کند که مجلات را بر اساس ضریب تأثیر رتبه‌بندی می‌کند. ضریب تأثیر نشان می‌دهد که به‌طور متوسط هر مقاله در یک مجله چند بار در سال مورد استناد قرار گرفته است. برای مثال، اگر ضریب تأثیر یک مجله </a:t>
            </a:r>
            <a:r>
              <a:rPr lang="fa-IR" sz="1800" dirty="0">
                <a:effectLst/>
                <a:ea typeface="Times New Roman" panose="02020603050405020304" pitchFamily="18" charset="0"/>
                <a:cs typeface="Times New Roman" panose="02020603050405020304" pitchFamily="18" charset="0"/>
              </a:rPr>
              <a:t>۵</a:t>
            </a:r>
            <a:r>
              <a:rPr lang="ar-SA" sz="1800" dirty="0">
                <a:effectLst/>
                <a:ea typeface="Times New Roman" panose="02020603050405020304" pitchFamily="18" charset="0"/>
                <a:cs typeface="Times New Roman" panose="02020603050405020304" pitchFamily="18" charset="0"/>
              </a:rPr>
              <a:t> باشد، یعنی مقالات آن به‌طور متوسط </a:t>
            </a:r>
            <a:r>
              <a:rPr lang="fa-IR" sz="1800" dirty="0">
                <a:effectLst/>
                <a:ea typeface="Times New Roman" panose="02020603050405020304" pitchFamily="18" charset="0"/>
                <a:cs typeface="Times New Roman" panose="02020603050405020304" pitchFamily="18" charset="0"/>
              </a:rPr>
              <a:t>۵</a:t>
            </a:r>
            <a:r>
              <a:rPr lang="ar-SA" sz="1800" dirty="0">
                <a:effectLst/>
                <a:ea typeface="Times New Roman" panose="02020603050405020304" pitchFamily="18" charset="0"/>
                <a:cs typeface="Times New Roman" panose="02020603050405020304" pitchFamily="18" charset="0"/>
              </a:rPr>
              <a:t> بار مورد استناد قرار گرفته‌اند. این معیار تأثیر زیادی بر انتخاب مجلات توسط پژوهشگران و ارزیابی کیفیت مجلات توسط مؤسسات دارد</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1665932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a0taghinezhad@gmail.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26671" y="6178558"/>
            <a:ext cx="9144001" cy="6794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0" indent="0"/>
            <a:r>
              <a:rPr lang="en-US" sz="1800" dirty="0">
                <a:latin typeface="Consolas" panose="020B0609020204030204" pitchFamily="49" charset="0"/>
                <a:ea typeface="Tahoma" panose="020B0604030504040204" pitchFamily="34" charset="0"/>
                <a:cs typeface="Tahoma" panose="020B0604030504040204" pitchFamily="34" charset="0"/>
              </a:rPr>
              <a:t>Website: </a:t>
            </a:r>
            <a:r>
              <a:rPr lang="en-US" sz="1800" dirty="0">
                <a:latin typeface="Consolas" panose="020B0609020204030204" pitchFamily="49"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ataghinezhad</a:t>
            </a:r>
            <a:r>
              <a:rPr lang="en-US" sz="1800" dirty="0">
                <a:latin typeface="Consolas" panose="020B0609020204030204" pitchFamily="49" charset="0"/>
                <a:ea typeface="Tahoma" panose="020B0604030504040204" pitchFamily="34" charset="0"/>
                <a:cs typeface="Tahoma" panose="020B0604030504040204" pitchFamily="34" charset="0"/>
              </a:rPr>
              <a:t>.github.io, Email:a0taghinezhad@gmail.com</a:t>
            </a:r>
          </a:p>
        </p:txBody>
      </p:sp>
      <p:sp>
        <p:nvSpPr>
          <p:cNvPr id="19" name="Rectangle 18"/>
          <p:cNvSpPr/>
          <p:nvPr/>
        </p:nvSpPr>
        <p:spPr>
          <a:xfrm>
            <a:off x="0" y="15240"/>
            <a:ext cx="9144000" cy="615795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hasCustomPrompt="1"/>
          </p:nvPr>
        </p:nvSpPr>
        <p:spPr>
          <a:xfrm>
            <a:off x="-1" y="3941143"/>
            <a:ext cx="5040631" cy="2195473"/>
          </a:xfrm>
          <a:solidFill>
            <a:schemeClr val="accent6">
              <a:lumMod val="75000"/>
            </a:schemeClr>
          </a:solidFill>
        </p:spPr>
        <p:style>
          <a:lnRef idx="2">
            <a:schemeClr val="accent4"/>
          </a:lnRef>
          <a:fillRef idx="1">
            <a:schemeClr val="lt1"/>
          </a:fillRef>
          <a:effectRef idx="0">
            <a:schemeClr val="accent4"/>
          </a:effectRef>
          <a:fontRef idx="minor">
            <a:schemeClr val="dk1"/>
          </a:fontRef>
        </p:style>
        <p:txBody>
          <a:bodyPr anchor="ctr">
            <a:normAutofit/>
          </a:bodyPr>
          <a:lstStyle>
            <a:lvl1pPr marL="0" indent="0" algn="l">
              <a:buNone/>
              <a:defRPr sz="210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marL="0" indent="0"/>
            <a:r>
              <a:rPr lang="en-US" sz="2400" dirty="0">
                <a:latin typeface="Consolas" panose="020B0609020204030204" pitchFamily="49" charset="0"/>
                <a:ea typeface="Tahoma" panose="020B0604030504040204" pitchFamily="34" charset="0"/>
                <a:cs typeface="Tahoma" panose="020B0604030504040204" pitchFamily="34" charset="0"/>
              </a:rPr>
              <a:t>Prof. A. Taghinezhad-Niar</a:t>
            </a:r>
          </a:p>
          <a:p>
            <a:pPr marL="0" indent="0"/>
            <a:r>
              <a:rPr lang="en-US" sz="2400" dirty="0">
                <a:latin typeface="Consolas" panose="020B0609020204030204" pitchFamily="49" charset="0"/>
                <a:ea typeface="Tahoma" panose="020B0604030504040204" pitchFamily="34" charset="0"/>
                <a:cs typeface="Tahoma" panose="020B0604030504040204" pitchFamily="34" charset="0"/>
              </a:rPr>
              <a:t>University of Tabriz</a:t>
            </a:r>
          </a:p>
        </p:txBody>
      </p:sp>
      <p:sp>
        <p:nvSpPr>
          <p:cNvPr id="8" name="Title 7"/>
          <p:cNvSpPr>
            <a:spLocks noGrp="1"/>
          </p:cNvSpPr>
          <p:nvPr>
            <p:ph type="ctrTitle"/>
          </p:nvPr>
        </p:nvSpPr>
        <p:spPr>
          <a:xfrm>
            <a:off x="0" y="526792"/>
            <a:ext cx="5173884" cy="3345122"/>
          </a:xfrm>
        </p:spPr>
        <p:txBody>
          <a:bodyPr anchor="ctr">
            <a:normAutofit/>
          </a:bodyPr>
          <a:lstStyle>
            <a:lvl1pPr algn="ctr">
              <a:defRPr sz="3600" b="1" cap="none" spc="0">
                <a:ln w="10160">
                  <a:solidFill>
                    <a:schemeClr val="bg1">
                      <a:lumMod val="65000"/>
                    </a:schemeClr>
                  </a:solidFill>
                  <a:prstDash val="solid"/>
                </a:ln>
                <a:solidFill>
                  <a:schemeClr val="tx1"/>
                </a:solidFill>
                <a:effectLst/>
              </a:defRPr>
            </a:lvl1pPr>
          </a:lstStyle>
          <a:p>
            <a:r>
              <a:rPr kumimoji="0" lang="en-US" dirty="0"/>
              <a:t>Click to edit Master title style</a:t>
            </a:r>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6536" y="612648"/>
            <a:ext cx="957264" cy="457200"/>
          </a:xfrm>
          <a:prstGeom prst="rect">
            <a:avLst/>
          </a:prstGeom>
        </p:spPr>
        <p:txBody>
          <a:bodyPr/>
          <a:lstStyle/>
          <a:p>
            <a:fld id="{8B7F698F-1DCB-4AFD-8DE1-81663823A714}" type="datetime1">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6536" y="612648"/>
            <a:ext cx="957264" cy="457200"/>
          </a:xfrm>
          <a:prstGeom prst="rect">
            <a:avLst/>
          </a:prstGeom>
        </p:spPr>
        <p:txBody>
          <a:bodyPr/>
          <a:lstStyle/>
          <a:p>
            <a:fld id="{F4339F34-18F4-4F7A-8189-528FC4B90189}" type="datetime1">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457200" y="1143000"/>
            <a:ext cx="6248400" cy="54483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781800" y="1143000"/>
            <a:ext cx="1905000" cy="5448300"/>
          </a:xfrm>
        </p:spPr>
        <p:txBody>
          <a:bodyPr vert="eaVert"/>
          <a:lstStyle/>
          <a:p>
            <a:r>
              <a:rPr kumimoji="0" lang="en-US"/>
              <a:t>Click to edit Master title style</a:t>
            </a:r>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6536" y="612648"/>
            <a:ext cx="957264" cy="457200"/>
          </a:xfrm>
          <a:prstGeom prst="rect">
            <a:avLst/>
          </a:prstGeom>
        </p:spPr>
        <p:txBody>
          <a:bodyPr/>
          <a:lstStyle/>
          <a:p>
            <a:fld id="{E52500A0-F715-4A94-B83C-F74CBE023209}" type="datetime1">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6233" y="6236208"/>
            <a:ext cx="527767" cy="621792"/>
          </a:xfrm>
        </p:spPr>
        <p:txBody>
          <a:bodyPr/>
          <a:lstStyle>
            <a:lvl1pPr>
              <a:defRPr sz="1600"/>
            </a:lvl1p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lvl1pPr algn="r" rtl="1">
              <a:defRPr>
                <a:cs typeface="B Nazanin" panose="00000400000000000000" pitchFamily="2" charset="-78"/>
              </a:defRPr>
            </a:lvl1pPr>
            <a:lvl2pPr algn="r" rtl="1">
              <a:defRPr>
                <a:cs typeface="B Nazanin" panose="00000400000000000000" pitchFamily="2" charset="-78"/>
              </a:defRPr>
            </a:lvl2pPr>
            <a:lvl3pPr algn="r" rtl="1">
              <a:defRPr>
                <a:cs typeface="B Nazanin" panose="00000400000000000000" pitchFamily="2" charset="-78"/>
              </a:defRPr>
            </a:lvl3pPr>
            <a:lvl4pPr algn="r" rtl="1">
              <a:defRPr>
                <a:cs typeface="B Nazanin" panose="00000400000000000000" pitchFamily="2" charset="-78"/>
              </a:defRPr>
            </a:lvl4pPr>
            <a:lvl5pPr algn="r" rtl="1">
              <a:defRPr>
                <a:cs typeface="B Nazanin" panose="00000400000000000000"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1" y="641236"/>
            <a:ext cx="8686801" cy="782220"/>
          </a:xfrm>
        </p:spPr>
        <p:txBody>
          <a:bodyPr/>
          <a:lstStyle>
            <a:lvl1pPr algn="r" rtl="1">
              <a:defRPr>
                <a:cs typeface="B Titr" panose="00000700000000000000" pitchFamily="2" charset="-78"/>
              </a:defRPr>
            </a:lvl1pPr>
          </a:lstStyle>
          <a:p>
            <a:r>
              <a:rPr kumimoji="0" lang="en-US" dirty="0"/>
              <a:t>Click to edit Master title style</a:t>
            </a:r>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6536" y="612648"/>
            <a:ext cx="957264" cy="457200"/>
          </a:xfrm>
          <a:prstGeom prst="rect">
            <a:avLst/>
          </a:prstGeom>
        </p:spPr>
        <p:txBody>
          <a:bodyPr/>
          <a:lstStyle/>
          <a:p>
            <a:fld id="{DFE5305E-4CFC-4BA9-BC3D-8EEEAFFB453A}" type="datetime1">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86536" y="612648"/>
            <a:ext cx="957264" cy="457200"/>
          </a:xfrm>
          <a:prstGeom prst="rect">
            <a:avLst/>
          </a:prstGeom>
        </p:spPr>
        <p:txBody>
          <a:bodyPr/>
          <a:lstStyle/>
          <a:p>
            <a:fld id="{67D5BFE3-2D87-4A74-AFD0-8F6F934FC491}" type="datetime1">
              <a:rPr lang="en-US" smtClean="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4648200" y="2249426"/>
            <a:ext cx="4038600" cy="4341875"/>
          </a:xfrm>
        </p:spPr>
        <p:txBody>
          <a:bodyPr/>
          <a:lstStyle>
            <a:lvl1pPr>
              <a:defRPr sz="1500">
                <a:cs typeface="B Nazanin" panose="00000400000000000000" pitchFamily="2" charset="-78"/>
              </a:defRPr>
            </a:lvl1pPr>
            <a:lvl2pPr>
              <a:defRPr sz="1425">
                <a:cs typeface="B Nazanin" panose="00000400000000000000" pitchFamily="2" charset="-78"/>
              </a:defRPr>
            </a:lvl2pPr>
            <a:lvl3pPr>
              <a:defRPr sz="1350">
                <a:cs typeface="B Nazanin" panose="00000400000000000000" pitchFamily="2" charset="-78"/>
              </a:defRPr>
            </a:lvl3pPr>
            <a:lvl4pPr>
              <a:defRPr sz="1350">
                <a:cs typeface="B Nazanin" panose="00000400000000000000" pitchFamily="2" charset="-78"/>
              </a:defRPr>
            </a:lvl4pPr>
            <a:lvl5pPr>
              <a:defRPr sz="1350">
                <a:cs typeface="B Nazanin" panose="00000400000000000000"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Content Placeholder 2"/>
          <p:cNvSpPr>
            <a:spLocks noGrp="1"/>
          </p:cNvSpPr>
          <p:nvPr>
            <p:ph sz="half" idx="1"/>
          </p:nvPr>
        </p:nvSpPr>
        <p:spPr>
          <a:xfrm>
            <a:off x="457200" y="2249426"/>
            <a:ext cx="4038600" cy="4341875"/>
          </a:xfrm>
        </p:spPr>
        <p:txBody>
          <a:bodyPr/>
          <a:lstStyle>
            <a:lvl1pPr>
              <a:defRPr sz="1500">
                <a:cs typeface="B Nazanin" panose="00000400000000000000" pitchFamily="2" charset="-78"/>
              </a:defRPr>
            </a:lvl1pPr>
            <a:lvl2pPr>
              <a:defRPr sz="1425">
                <a:cs typeface="B Nazanin" panose="00000400000000000000" pitchFamily="2" charset="-78"/>
              </a:defRPr>
            </a:lvl2pPr>
            <a:lvl3pPr>
              <a:defRPr sz="1350">
                <a:cs typeface="B Nazanin" panose="00000400000000000000" pitchFamily="2" charset="-78"/>
              </a:defRPr>
            </a:lvl3pPr>
            <a:lvl4pPr>
              <a:defRPr sz="1350">
                <a:cs typeface="B Nazanin" panose="00000400000000000000" pitchFamily="2" charset="-78"/>
              </a:defRPr>
            </a:lvl4pPr>
            <a:lvl5pPr>
              <a:defRPr sz="1350">
                <a:cs typeface="B Nazanin" panose="00000400000000000000"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p:txBody>
          <a:bodyPr/>
          <a:lstStyle>
            <a:lvl1pPr>
              <a:defRPr>
                <a:cs typeface="B Titr" panose="00000700000000000000" pitchFamily="2" charset="-78"/>
              </a:defRPr>
            </a:lvl1pPr>
          </a:lstStyle>
          <a:p>
            <a:r>
              <a:rPr kumimoji="0" lang="en-US" dirty="0"/>
              <a:t>Click to edit Master title style</a:t>
            </a:r>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6586536" y="612648"/>
            <a:ext cx="957264" cy="457200"/>
          </a:xfrm>
          <a:prstGeom prst="rect">
            <a:avLst/>
          </a:prstGeom>
        </p:spPr>
        <p:txBody>
          <a:bodyPr rtlCol="0"/>
          <a:lstStyle/>
          <a:p>
            <a:fld id="{7BEDCB51-05D3-4ADE-A9DF-2395071D1711}" type="datetime1">
              <a:rPr lang="en-US" smtClean="0"/>
              <a:t>3/7/2025</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2244970"/>
            <a:ext cx="4041648"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dirty="0"/>
              <a:t>Click to edit Master title style</a:t>
            </a:r>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83680" y="612648"/>
            <a:ext cx="957264" cy="457200"/>
          </a:xfrm>
          <a:prstGeom prst="rect">
            <a:avLst/>
          </a:prstGeom>
        </p:spPr>
        <p:txBody>
          <a:bodyPr/>
          <a:lstStyle/>
          <a:p>
            <a:fld id="{E7FE60AF-6E3A-47EB-A46B-15C5D755229D}" type="datetime1">
              <a:rPr lang="en-US" smtClean="0"/>
              <a:t>3/7/2025</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dirty="0"/>
              <a:t>Click to edit Master title style</a:t>
            </a:r>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4D7CB019-AA35-45B9-A80A-2B136E1530F5}" type="datetime1">
              <a:rPr lang="en-US" smtClean="0"/>
              <a:t>3/7/2025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86536" y="612648"/>
            <a:ext cx="957264" cy="457200"/>
          </a:xfrm>
          <a:prstGeom prst="rect">
            <a:avLst/>
          </a:prstGeom>
        </p:spPr>
        <p:txBody>
          <a:bodyPr/>
          <a:lstStyle/>
          <a:p>
            <a:fld id="{63CFCEFC-0EB8-4201-B587-E8EEEF740E91}" type="datetime1">
              <a:rPr lang="en-US" smtClean="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152400" y="776288"/>
            <a:ext cx="5102352" cy="5805083"/>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5353496" y="2010728"/>
            <a:ext cx="3383280" cy="4580573"/>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86536" y="612648"/>
            <a:ext cx="957264" cy="457200"/>
          </a:xfrm>
          <a:prstGeom prst="rect">
            <a:avLst/>
          </a:prstGeom>
        </p:spPr>
        <p:txBody>
          <a:bodyPr/>
          <a:lstStyle/>
          <a:p>
            <a:fld id="{7ED60426-EF4A-4671-ABD0-9DD91FE4341F}" type="datetime1">
              <a:rPr lang="en-US" smtClean="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F698F3F-087E-4EAE-99E7-29F19A0FF9B0}"/>
              </a:ext>
            </a:extLst>
          </p:cNvPr>
          <p:cNvSpPr/>
          <p:nvPr userDrawn="1"/>
        </p:nvSpPr>
        <p:spPr>
          <a:xfrm>
            <a:off x="1" y="368033"/>
            <a:ext cx="8758659" cy="1205360"/>
          </a:xfrm>
          <a:prstGeom prst="rect">
            <a:avLst/>
          </a:prstGeom>
          <a:gradFill flip="none" rotWithShape="1">
            <a:gsLst>
              <a:gs pos="97000">
                <a:schemeClr val="accent6">
                  <a:lumMod val="0"/>
                  <a:lumOff val="100000"/>
                </a:schemeClr>
              </a:gs>
              <a:gs pos="100000">
                <a:schemeClr val="accent6">
                  <a:lumMod val="0"/>
                  <a:lumOff val="100000"/>
                </a:schemeClr>
              </a:gs>
              <a:gs pos="0">
                <a:schemeClr val="accent6">
                  <a:lumMod val="100000"/>
                </a:schemeClr>
              </a:gs>
            </a:gsLst>
            <a:lin ang="2700000" scaled="1"/>
            <a:tileRect/>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0" name="Rectangle 29"/>
          <p:cNvSpPr/>
          <p:nvPr/>
        </p:nvSpPr>
        <p:spPr>
          <a:xfrm>
            <a:off x="0" y="328408"/>
            <a:ext cx="8758659" cy="6332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 name="Footer Placeholder 2"/>
          <p:cNvSpPr>
            <a:spLocks noGrp="1"/>
          </p:cNvSpPr>
          <p:nvPr>
            <p:ph type="ftr" sz="quarter" idx="3"/>
          </p:nvPr>
        </p:nvSpPr>
        <p:spPr>
          <a:xfrm>
            <a:off x="0" y="54864"/>
            <a:ext cx="1325880" cy="457200"/>
          </a:xfrm>
          <a:prstGeom prst="rect">
            <a:avLst/>
          </a:prstGeom>
        </p:spPr>
        <p:txBody>
          <a:bodyPr vert="horz"/>
          <a:lstStyle>
            <a:lvl1pPr algn="r" eaLnBrk="1" latinLnBrk="0" hangingPunct="1">
              <a:defRPr kumimoji="0" sz="600">
                <a:solidFill>
                  <a:schemeClr val="accent2"/>
                </a:solidFill>
              </a:defRPr>
            </a:lvl1pPr>
          </a:lstStyle>
          <a:p>
            <a:endParaRPr lang="en-US" dirty="0"/>
          </a:p>
        </p:txBody>
      </p:sp>
      <p:sp>
        <p:nvSpPr>
          <p:cNvPr id="23" name="Slide Number Placeholder 22"/>
          <p:cNvSpPr>
            <a:spLocks noGrp="1"/>
          </p:cNvSpPr>
          <p:nvPr>
            <p:ph type="sldNum" sz="quarter" idx="4"/>
          </p:nvPr>
        </p:nvSpPr>
        <p:spPr>
          <a:xfrm>
            <a:off x="8593767" y="6236208"/>
            <a:ext cx="527767" cy="621792"/>
          </a:xfrm>
          <a:prstGeom prst="rect">
            <a:avLst/>
          </a:prstGeom>
        </p:spPr>
        <p:txBody>
          <a:bodyPr vert="horz" anchor="b"/>
          <a:lstStyle>
            <a:lvl1pPr algn="r" eaLnBrk="1" latinLnBrk="0" hangingPunct="1">
              <a:defRPr kumimoji="0" sz="1350">
                <a:solidFill>
                  <a:schemeClr val="bg2">
                    <a:lumMod val="25000"/>
                  </a:schemeClr>
                </a:solidFill>
              </a:defRPr>
            </a:lvl1pPr>
          </a:lstStyle>
          <a:p>
            <a:fld id="{401CF334-2D5C-4859-84A6-CA7E6E43FAEB}" type="slidenum">
              <a:rPr lang="en-US" smtClean="0"/>
              <a:pPr/>
              <a:t>‹#›</a:t>
            </a:fld>
            <a:endParaRPr lang="en-US" dirty="0"/>
          </a:p>
        </p:txBody>
      </p:sp>
      <p:sp>
        <p:nvSpPr>
          <p:cNvPr id="13" name="Text Placeholder 12"/>
          <p:cNvSpPr>
            <a:spLocks noGrp="1"/>
          </p:cNvSpPr>
          <p:nvPr>
            <p:ph type="body" idx="1"/>
          </p:nvPr>
        </p:nvSpPr>
        <p:spPr>
          <a:xfrm>
            <a:off x="0" y="1621425"/>
            <a:ext cx="8686800" cy="4953111"/>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Placeholder 21"/>
          <p:cNvSpPr>
            <a:spLocks noGrp="1"/>
          </p:cNvSpPr>
          <p:nvPr>
            <p:ph type="title"/>
          </p:nvPr>
        </p:nvSpPr>
        <p:spPr>
          <a:xfrm>
            <a:off x="-1" y="439769"/>
            <a:ext cx="8686801" cy="1066800"/>
          </a:xfrm>
          <a:prstGeom prst="rect">
            <a:avLst/>
          </a:prstGeom>
        </p:spPr>
        <p:txBody>
          <a:bodyPr vert="horz" anchor="ctr">
            <a:normAutofit/>
          </a:bodyPr>
          <a:lstStyle/>
          <a:p>
            <a:r>
              <a:rPr kumimoji="0" lang="en-US" dirty="0"/>
              <a:t>Click to edit Master title style</a:t>
            </a:r>
          </a:p>
        </p:txBody>
      </p:sp>
      <p:sp>
        <p:nvSpPr>
          <p:cNvPr id="20" name="Rectangle 19">
            <a:extLst>
              <a:ext uri="{FF2B5EF4-FFF2-40B4-BE49-F238E27FC236}">
                <a16:creationId xmlns:a16="http://schemas.microsoft.com/office/drawing/2014/main" id="{0D4006EB-4BFB-4853-8CD8-CC68FBD47001}"/>
              </a:ext>
            </a:extLst>
          </p:cNvPr>
          <p:cNvSpPr/>
          <p:nvPr userDrawn="1"/>
        </p:nvSpPr>
        <p:spPr>
          <a:xfrm flipH="1">
            <a:off x="8724370" y="0"/>
            <a:ext cx="34289" cy="685800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extBox 1">
            <a:extLst>
              <a:ext uri="{FF2B5EF4-FFF2-40B4-BE49-F238E27FC236}">
                <a16:creationId xmlns:a16="http://schemas.microsoft.com/office/drawing/2014/main" id="{8AF5958E-30D3-49C2-94FB-5F76ACAF71BA}"/>
              </a:ext>
            </a:extLst>
          </p:cNvPr>
          <p:cNvSpPr txBox="1"/>
          <p:nvPr userDrawn="1"/>
        </p:nvSpPr>
        <p:spPr>
          <a:xfrm>
            <a:off x="8722730" y="45517"/>
            <a:ext cx="434734" cy="276999"/>
          </a:xfrm>
          <a:prstGeom prst="rect">
            <a:avLst/>
          </a:prstGeom>
          <a:noFill/>
        </p:spPr>
        <p:txBody>
          <a:bodyPr wrap="none" rtlCol="0">
            <a:spAutoFit/>
          </a:bodyPr>
          <a:lstStyle/>
          <a:p>
            <a:r>
              <a:rPr kumimoji="0" lang="en-US" sz="1200" kern="1200" dirty="0">
                <a:solidFill>
                  <a:schemeClr val="bg2">
                    <a:lumMod val="25000"/>
                  </a:schemeClr>
                </a:solidFill>
                <a:latin typeface="+mn-lt"/>
                <a:ea typeface="+mn-ea"/>
                <a:cs typeface="+mn-cs"/>
              </a:rPr>
              <a:t>(20)</a:t>
            </a:r>
          </a:p>
        </p:txBody>
      </p:sp>
      <p:sp>
        <p:nvSpPr>
          <p:cNvPr id="4" name="TextBox 3">
            <a:extLst>
              <a:ext uri="{FF2B5EF4-FFF2-40B4-BE49-F238E27FC236}">
                <a16:creationId xmlns:a16="http://schemas.microsoft.com/office/drawing/2014/main" id="{87FAC03E-1F6B-4D9A-8A63-BB14847D9AE6}"/>
              </a:ext>
            </a:extLst>
          </p:cNvPr>
          <p:cNvSpPr txBox="1"/>
          <p:nvPr userDrawn="1"/>
        </p:nvSpPr>
        <p:spPr>
          <a:xfrm>
            <a:off x="6605268" y="-12610"/>
            <a:ext cx="2081532" cy="369332"/>
          </a:xfrm>
          <a:prstGeom prst="rect">
            <a:avLst/>
          </a:prstGeom>
          <a:noFill/>
        </p:spPr>
        <p:txBody>
          <a:bodyPr wrap="none" rtlCol="0">
            <a:spAutoFit/>
          </a:bodyPr>
          <a:lstStyle/>
          <a:p>
            <a:r>
              <a:rPr lang="en-US" dirty="0"/>
              <a:t>Prof. A. </a:t>
            </a:r>
            <a:r>
              <a:rPr lang="en-US" dirty="0" err="1"/>
              <a:t>Taghinezhad</a:t>
            </a:r>
            <a:endParaRPr lang="en-US" dirty="0"/>
          </a:p>
        </p:txBody>
      </p:sp>
      <p:sp>
        <p:nvSpPr>
          <p:cNvPr id="14" name="TextBox 13">
            <a:extLst>
              <a:ext uri="{FF2B5EF4-FFF2-40B4-BE49-F238E27FC236}">
                <a16:creationId xmlns:a16="http://schemas.microsoft.com/office/drawing/2014/main" id="{22C627C4-6B96-44B1-9325-A8C606F6F695}"/>
              </a:ext>
            </a:extLst>
          </p:cNvPr>
          <p:cNvSpPr txBox="1"/>
          <p:nvPr userDrawn="1"/>
        </p:nvSpPr>
        <p:spPr>
          <a:xfrm>
            <a:off x="385341" y="5304905"/>
            <a:ext cx="8758659" cy="1200329"/>
          </a:xfrm>
          <a:prstGeom prst="rect">
            <a:avLst/>
          </a:prstGeom>
          <a:noFill/>
        </p:spPr>
        <p:txBody>
          <a:bodyPr wrap="square" rtlCol="0">
            <a:prstTxWarp prst="textCircle">
              <a:avLst/>
            </a:prstTxWarp>
            <a:spAutoFit/>
          </a:bodyPr>
          <a:lstStyle/>
          <a:p>
            <a:r>
              <a:rPr lang="en-US" sz="8800" b="0" cap="none" spc="0" dirty="0">
                <a:ln w="0">
                  <a:solidFill>
                    <a:schemeClr val="bg1"/>
                  </a:solidFill>
                </a:ln>
                <a:solidFill>
                  <a:schemeClr val="bg1"/>
                </a:solidFill>
                <a:effectLst>
                  <a:outerShdw blurRad="50800" dist="50800" dir="5400000" algn="ctr" rotWithShape="0">
                    <a:schemeClr val="bg1">
                      <a:lumMod val="95000"/>
                    </a:schemeClr>
                  </a:outerShdw>
                  <a:reflection blurRad="6350" stA="60000" endA="900" endPos="58000" dir="5400000" sy="-100000" algn="bl" rotWithShape="0"/>
                </a:effectLst>
              </a:rPr>
              <a:t>Dr. A. Taghinezhad</a:t>
            </a:r>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latinLnBrk="0" hangingPunct="1">
        <a:spcBef>
          <a:spcPct val="0"/>
        </a:spcBef>
        <a:buNone/>
        <a:defRPr kumimoji="0" sz="3000" kern="1200">
          <a:solidFill>
            <a:schemeClr val="tx2"/>
          </a:solidFill>
          <a:latin typeface="+mj-lt"/>
          <a:ea typeface="+mj-ea"/>
          <a:cs typeface="+mj-cs"/>
        </a:defRPr>
      </a:lvl1pPr>
    </p:titleStyle>
    <p:bodyStyle>
      <a:lvl1pPr marL="274320" indent="-192024" algn="l" rtl="0" eaLnBrk="1" latinLnBrk="0" hangingPunct="1">
        <a:spcBef>
          <a:spcPts val="225"/>
        </a:spcBef>
        <a:buClr>
          <a:schemeClr val="accent3"/>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buClr>
        <a:buFont typeface="Wingdings 2" panose="05020102010507070707" pitchFamily="18" charset="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url?sa=t&amp;rct=j&amp;q=&amp;esrc=s&amp;source=web&amp;cd=1&amp;cad=rja&amp;uact=8&amp;ved=0CB0QFjAAahUKEwjatP2d__rHAhXEXRQKHbFAAuo&amp;url=http://www.isc.gov.ir/&amp;usg=AFQjCNF3xydDwqXcUEOD7NfSIY8NCmluLQ&amp;sig2=Aq2zAXGGwZATxD954oaEC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a.wikipedia.org/wiki/%D8%B3%D8%A7%D8%B2%D9%85%D8%A7%D9%86_%D8%A8%DB%8C%D9%86%E2%80%8C%D8%A7%D9%84%D9%85%D9%84%D9%84%DB%8C_%D8%A7%D8%B3%D8%AA%D8%A7%D9%86%D8%AF%D8%A7%D8%B1%D8%AF%D8%B3%D8%A7%D8%B2%DB%8C" TargetMode="External"/><Relationship Id="rId2" Type="http://schemas.openxmlformats.org/officeDocument/2006/relationships/hyperlink" Target="https://fa.wikipedia.org/wiki/%D8%A7%D8%B3%D8%AA%D8%A7%D9%86%D8%AF%D8%A7%D8%B1%D8%AF_%D8%A8%DB%8C%D9%86%E2%80%8C%D8%A7%D9%84%D9%85%D9%84%D9%84%DB%8C" TargetMode="External"/><Relationship Id="rId1" Type="http://schemas.openxmlformats.org/officeDocument/2006/relationships/slideLayout" Target="../slideLayouts/slideLayout2.xml"/><Relationship Id="rId4" Type="http://schemas.openxmlformats.org/officeDocument/2006/relationships/hyperlink" Target="https://fa.wikipedia.org/wiki/%D8%A7%DB%8C%D8%B2%D9%88_%DB%B3%DB%B2%DB%B9%DB%B7"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fa.wikipedia.org/wiki/%D8%A7%D9%86%DA%AF%D9%84%DB%8C%D8%B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link.springer.com/" TargetMode="External"/><Relationship Id="rId2" Type="http://schemas.openxmlformats.org/officeDocument/2006/relationships/hyperlink" Target="http://www.sciencedirect.com/" TargetMode="External"/><Relationship Id="rId1" Type="http://schemas.openxmlformats.org/officeDocument/2006/relationships/slideLayout" Target="../slideLayouts/slideLayout2.xml"/><Relationship Id="rId6" Type="http://schemas.openxmlformats.org/officeDocument/2006/relationships/hyperlink" Target="http://onlinelibrary.wiley.com/" TargetMode="External"/><Relationship Id="rId5" Type="http://schemas.openxmlformats.org/officeDocument/2006/relationships/hyperlink" Target="http://ieeexplore.ieee.org/Xplore/home.jsp" TargetMode="External"/><Relationship Id="rId4" Type="http://schemas.openxmlformats.org/officeDocument/2006/relationships/hyperlink" Target="http://www.tandfonline.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ivilica.com/" TargetMode="External"/><Relationship Id="rId2" Type="http://schemas.openxmlformats.org/officeDocument/2006/relationships/hyperlink" Target="http://www.sid.ir/" TargetMode="External"/><Relationship Id="rId1" Type="http://schemas.openxmlformats.org/officeDocument/2006/relationships/slideLayout" Target="../slideLayouts/slideLayout2.xml"/><Relationship Id="rId6" Type="http://schemas.openxmlformats.org/officeDocument/2006/relationships/hyperlink" Target="http://scholar.google.com/" TargetMode="External"/><Relationship Id="rId5" Type="http://schemas.openxmlformats.org/officeDocument/2006/relationships/hyperlink" Target="http://www.irandoc.ac.ir/" TargetMode="External"/><Relationship Id="rId4" Type="http://schemas.openxmlformats.org/officeDocument/2006/relationships/hyperlink" Target="http://www.magiran.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freepaper.me/" TargetMode="External"/><Relationship Id="rId2" Type="http://schemas.openxmlformats.org/officeDocument/2006/relationships/hyperlink" Target="http://elearnica.ir/" TargetMode="External"/><Relationship Id="rId1" Type="http://schemas.openxmlformats.org/officeDocument/2006/relationships/slideLayout" Target="../slideLayouts/slideLayout2.xml"/><Relationship Id="rId4" Type="http://schemas.openxmlformats.org/officeDocument/2006/relationships/hyperlink" Target="http://bookfi.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5177C6-0E93-401B-996D-AA3DAB384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409" y="2810650"/>
            <a:ext cx="3545174" cy="3545174"/>
          </a:xfrm>
          <a:prstGeom prst="rect">
            <a:avLst/>
          </a:prstGeom>
        </p:spPr>
      </p:pic>
      <p:pic>
        <p:nvPicPr>
          <p:cNvPr id="1026" name="Picture 2">
            <a:extLst>
              <a:ext uri="{FF2B5EF4-FFF2-40B4-BE49-F238E27FC236}">
                <a16:creationId xmlns:a16="http://schemas.microsoft.com/office/drawing/2014/main" id="{52AA0DD6-4AA4-42DF-BBD7-429724B6E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6" y="-448695"/>
            <a:ext cx="9164126" cy="610305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660CEF4-0835-4317-BDEB-A5571B14B8CB}"/>
              </a:ext>
            </a:extLst>
          </p:cNvPr>
          <p:cNvSpPr>
            <a:spLocks noGrp="1"/>
          </p:cNvSpPr>
          <p:nvPr>
            <p:ph type="sldNum" sz="quarter" idx="12"/>
          </p:nvPr>
        </p:nvSpPr>
        <p:spPr/>
        <p:txBody>
          <a:bodyPr/>
          <a:lstStyle/>
          <a:p>
            <a:fld id="{401CF334-2D5C-4859-84A6-CA7E6E43FAEB}" type="slidenum">
              <a:rPr lang="en-US" smtClean="0"/>
              <a:t>1</a:t>
            </a:fld>
            <a:endParaRPr lang="en-US" dirty="0"/>
          </a:p>
        </p:txBody>
      </p:sp>
      <p:sp>
        <p:nvSpPr>
          <p:cNvPr id="6" name="Subtitle 5">
            <a:extLst>
              <a:ext uri="{FF2B5EF4-FFF2-40B4-BE49-F238E27FC236}">
                <a16:creationId xmlns:a16="http://schemas.microsoft.com/office/drawing/2014/main" id="{57B35CAD-C853-45BE-BF0D-F746ACC4A2F0}"/>
              </a:ext>
            </a:extLst>
          </p:cNvPr>
          <p:cNvSpPr>
            <a:spLocks noGrp="1"/>
          </p:cNvSpPr>
          <p:nvPr>
            <p:ph type="subTitle" idx="1"/>
          </p:nvPr>
        </p:nvSpPr>
        <p:spPr/>
        <p:txBody>
          <a:bodyPr/>
          <a:lstStyle/>
          <a:p>
            <a:r>
              <a:rPr lang="en-US"/>
              <a:t>Dr. </a:t>
            </a:r>
            <a:r>
              <a:rPr lang="en-US" dirty="0"/>
              <a:t>A. </a:t>
            </a:r>
            <a:r>
              <a:rPr lang="en-US" dirty="0" err="1"/>
              <a:t>Taghinezhad</a:t>
            </a:r>
            <a:endParaRPr lang="en-US" dirty="0"/>
          </a:p>
          <a:p>
            <a:r>
              <a:rPr lang="en-US" dirty="0"/>
              <a:t>University of Tabriz</a:t>
            </a:r>
          </a:p>
        </p:txBody>
      </p:sp>
      <p:sp>
        <p:nvSpPr>
          <p:cNvPr id="5" name="Title 4">
            <a:extLst>
              <a:ext uri="{FF2B5EF4-FFF2-40B4-BE49-F238E27FC236}">
                <a16:creationId xmlns:a16="http://schemas.microsoft.com/office/drawing/2014/main" id="{092F418E-BA19-4F07-9634-49890018C0B8}"/>
              </a:ext>
            </a:extLst>
          </p:cNvPr>
          <p:cNvSpPr>
            <a:spLocks noGrp="1"/>
          </p:cNvSpPr>
          <p:nvPr>
            <p:ph type="ctrTitle"/>
          </p:nvPr>
        </p:nvSpPr>
        <p:spPr>
          <a:xfrm>
            <a:off x="702590" y="3075508"/>
            <a:ext cx="5040630" cy="2508842"/>
          </a:xfrm>
        </p:spPr>
        <p:txBody>
          <a:bodyPr/>
          <a:lstStyle/>
          <a:p>
            <a:r>
              <a:rPr lang="fa-IR" b="0" dirty="0">
                <a:ln w="0"/>
                <a:solidFill>
                  <a:schemeClr val="tx1"/>
                </a:solidFill>
                <a:effectLst>
                  <a:outerShdw blurRad="38100" dist="19050" dir="2700000" algn="tl" rotWithShape="0">
                    <a:schemeClr val="dk1">
                      <a:alpha val="40000"/>
                    </a:schemeClr>
                  </a:outerShdw>
                </a:effectLst>
                <a:cs typeface="B Koodak" panose="00000700000000000000" pitchFamily="2" charset="-78"/>
              </a:rPr>
              <a:t>آشنایی با مقالات</a:t>
            </a:r>
            <a:endParaRPr lang="en-US" b="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Tree>
    <p:extLst>
      <p:ext uri="{BB962C8B-B14F-4D97-AF65-F5344CB8AC3E}">
        <p14:creationId xmlns:p14="http://schemas.microsoft.com/office/powerpoint/2010/main" val="25747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06" y="1072204"/>
            <a:ext cx="8847786" cy="374255"/>
          </a:xfrm>
        </p:spPr>
        <p:txBody>
          <a:bodyPr>
            <a:noAutofit/>
          </a:bodyPr>
          <a:lstStyle/>
          <a:p>
            <a:r>
              <a:rPr lang="en-US" sz="2700" dirty="0"/>
              <a:t>http://www.msrt.ir/fa/rppc/pages/files/validpublications.aspx</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22961" y="1578882"/>
            <a:ext cx="6921428" cy="4342857"/>
          </a:xfrm>
          <a:prstGeom prst="rect">
            <a:avLst/>
          </a:prstGeom>
        </p:spPr>
      </p:pic>
    </p:spTree>
    <p:extLst>
      <p:ext uri="{BB962C8B-B14F-4D97-AF65-F5344CB8AC3E}">
        <p14:creationId xmlns:p14="http://schemas.microsoft.com/office/powerpoint/2010/main" val="3697036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72203"/>
            <a:ext cx="7543800" cy="441870"/>
          </a:xfrm>
        </p:spPr>
        <p:txBody>
          <a:bodyPr>
            <a:noAutofit/>
          </a:bodyPr>
          <a:lstStyle/>
          <a:p>
            <a:r>
              <a:rPr lang="en-US" sz="2700" dirty="0">
                <a:latin typeface="Times New Roman" panose="02020603050405020304" pitchFamily="18" charset="0"/>
                <a:cs typeface="Times New Roman" panose="02020603050405020304" pitchFamily="18" charset="0"/>
              </a:rPr>
              <a:t>ISC(</a:t>
            </a:r>
            <a:r>
              <a:rPr lang="en-US" sz="2700" b="1" dirty="0">
                <a:latin typeface="Times New Roman" panose="02020603050405020304" pitchFamily="18" charset="0"/>
                <a:cs typeface="Times New Roman" panose="02020603050405020304" pitchFamily="18" charset="0"/>
                <a:hlinkClick r:id="rId2"/>
              </a:rPr>
              <a:t>Islamic World Science Citation Center</a:t>
            </a:r>
            <a:r>
              <a:rPr lang="en-US" sz="2700"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stretch>
            <a:fillRect/>
          </a:stretch>
        </p:blipFill>
        <p:spPr>
          <a:xfrm>
            <a:off x="-78922" y="1942561"/>
            <a:ext cx="8195591" cy="4210865"/>
          </a:xfrm>
          <a:prstGeom prst="rect">
            <a:avLst/>
          </a:prstGeom>
        </p:spPr>
      </p:pic>
      <p:sp>
        <p:nvSpPr>
          <p:cNvPr id="5" name="Rectangle 4"/>
          <p:cNvSpPr/>
          <p:nvPr/>
        </p:nvSpPr>
        <p:spPr>
          <a:xfrm>
            <a:off x="2365031" y="6213814"/>
            <a:ext cx="4097468" cy="369332"/>
          </a:xfrm>
          <a:prstGeom prst="rect">
            <a:avLst/>
          </a:prstGeom>
        </p:spPr>
        <p:txBody>
          <a:bodyPr wrap="none">
            <a:spAutoFit/>
          </a:bodyPr>
          <a:lstStyle/>
          <a:p>
            <a:r>
              <a:rPr lang="en-US" dirty="0"/>
              <a:t>http://www.isc.gov.ir/Default.aspx?lan=fa</a:t>
            </a:r>
          </a:p>
        </p:txBody>
      </p:sp>
    </p:spTree>
    <p:extLst>
      <p:ext uri="{BB962C8B-B14F-4D97-AF65-F5344CB8AC3E}">
        <p14:creationId xmlns:p14="http://schemas.microsoft.com/office/powerpoint/2010/main" val="1493759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ISI(Institute for Scientific Information)</a:t>
            </a:r>
          </a:p>
        </p:txBody>
      </p:sp>
      <p:sp>
        <p:nvSpPr>
          <p:cNvPr id="3" name="Content Placeholder 2"/>
          <p:cNvSpPr>
            <a:spLocks noGrp="1"/>
          </p:cNvSpPr>
          <p:nvPr>
            <p:ph idx="1"/>
          </p:nvPr>
        </p:nvSpPr>
        <p:spPr>
          <a:xfrm>
            <a:off x="289774" y="1643270"/>
            <a:ext cx="8324139" cy="4735443"/>
          </a:xfrm>
        </p:spPr>
        <p:txBody>
          <a:bodyPr>
            <a:noAutofit/>
          </a:bodyPr>
          <a:lstStyle/>
          <a:p>
            <a:r>
              <a:rPr lang="en-US" b="1" dirty="0"/>
              <a:t> </a:t>
            </a:r>
            <a:r>
              <a:rPr lang="ar-SA" b="1" dirty="0"/>
              <a:t>معرفی مؤسسه اطلاعات علمی</a:t>
            </a:r>
            <a:r>
              <a:rPr lang="en-US" b="1" dirty="0"/>
              <a:t> (ISI)</a:t>
            </a:r>
            <a:endParaRPr lang="en-US" dirty="0"/>
          </a:p>
          <a:p>
            <a:r>
              <a:rPr lang="ar-SA" b="1" dirty="0"/>
              <a:t>نکات کلیدی</a:t>
            </a:r>
            <a:r>
              <a:rPr lang="en-US" b="1" dirty="0"/>
              <a:t>:</a:t>
            </a:r>
            <a:endParaRPr lang="en-US" dirty="0"/>
          </a:p>
          <a:p>
            <a:pPr lvl="0"/>
            <a:r>
              <a:rPr lang="ar-SA" dirty="0"/>
              <a:t>در سال </a:t>
            </a:r>
            <a:r>
              <a:rPr lang="fa-IR" b="1" dirty="0"/>
              <a:t>۱۹۶۰ </a:t>
            </a:r>
            <a:r>
              <a:rPr lang="ar-SA" b="1" dirty="0"/>
              <a:t>توسط یوجین گارفیلد</a:t>
            </a:r>
            <a:r>
              <a:rPr lang="ar-SA" dirty="0"/>
              <a:t> تأسیس شد و بر </a:t>
            </a:r>
            <a:r>
              <a:rPr lang="ar-SA" b="1" dirty="0"/>
              <a:t>علم‌سنجی</a:t>
            </a:r>
            <a:r>
              <a:rPr lang="ar-SA" dirty="0"/>
              <a:t> (اندازه‌گیری علم) و انتشارات علمی تمرکز دارد</a:t>
            </a:r>
            <a:r>
              <a:rPr lang="en-US" dirty="0"/>
              <a:t>.</a:t>
            </a:r>
          </a:p>
          <a:p>
            <a:pPr lvl="0"/>
            <a:r>
              <a:rPr lang="ar-SA" dirty="0"/>
              <a:t>در سال </a:t>
            </a:r>
            <a:r>
              <a:rPr lang="fa-IR" dirty="0"/>
              <a:t>۱۹۹۲</a:t>
            </a:r>
            <a:r>
              <a:rPr lang="ar-SA" dirty="0"/>
              <a:t> توسط </a:t>
            </a:r>
            <a:r>
              <a:rPr lang="ar-SA" b="1" dirty="0"/>
              <a:t>شرکت تامسون (اکنون تامسون رویترز)</a:t>
            </a:r>
            <a:r>
              <a:rPr lang="ar-SA" dirty="0"/>
              <a:t> خریداری شد و با نام‌هایی مانند </a:t>
            </a:r>
            <a:r>
              <a:rPr lang="en-US" b="1" dirty="0"/>
              <a:t>Thomson ISI</a:t>
            </a:r>
            <a:r>
              <a:rPr lang="en-US" dirty="0"/>
              <a:t> </a:t>
            </a:r>
            <a:r>
              <a:rPr lang="ar-SA" dirty="0"/>
              <a:t>و </a:t>
            </a:r>
            <a:r>
              <a:rPr lang="en-US" b="1" dirty="0"/>
              <a:t>Thomson Scientific</a:t>
            </a:r>
            <a:r>
              <a:rPr lang="en-US" dirty="0"/>
              <a:t> </a:t>
            </a:r>
            <a:r>
              <a:rPr lang="ar-SA" dirty="0"/>
              <a:t>شناخته می‌شود</a:t>
            </a:r>
            <a:r>
              <a:rPr lang="en-US" dirty="0"/>
              <a:t>.</a:t>
            </a:r>
          </a:p>
          <a:p>
            <a:r>
              <a:rPr lang="ar-SA" b="1" dirty="0"/>
              <a:t>خدمات اصلی مؤسسه</a:t>
            </a:r>
            <a:r>
              <a:rPr lang="en-US" b="1" dirty="0"/>
              <a:t> ISI</a:t>
            </a:r>
            <a:endParaRPr lang="en-US" dirty="0"/>
          </a:p>
          <a:p>
            <a:pPr lvl="1"/>
            <a:r>
              <a:rPr lang="ar-SA" dirty="0"/>
              <a:t>پایگاه‌های داده استنادی مانند </a:t>
            </a:r>
            <a:r>
              <a:rPr lang="en-US" b="1" dirty="0"/>
              <a:t>Web of Knowledge</a:t>
            </a:r>
            <a:r>
              <a:rPr lang="en-US" dirty="0"/>
              <a:t> </a:t>
            </a:r>
            <a:r>
              <a:rPr lang="ar-SA" dirty="0"/>
              <a:t>را مدیریت می‌کند</a:t>
            </a:r>
            <a:r>
              <a:rPr lang="en-US" dirty="0"/>
              <a:t>.</a:t>
            </a:r>
          </a:p>
          <a:p>
            <a:pPr lvl="1"/>
            <a:r>
              <a:rPr lang="ar-SA" dirty="0"/>
              <a:t>در </a:t>
            </a:r>
            <a:r>
              <a:rPr lang="ar-SA" b="1" dirty="0"/>
              <a:t>نمایه‌سازی استنادها</a:t>
            </a:r>
            <a:r>
              <a:rPr lang="ar-SA" dirty="0"/>
              <a:t> و تحلیل آن‌ها تخصص دارد</a:t>
            </a:r>
            <a:r>
              <a:rPr lang="en-US" dirty="0"/>
              <a:t>.</a:t>
            </a:r>
          </a:p>
          <a:p>
            <a:pPr lvl="1"/>
            <a:r>
              <a:rPr lang="ar-SA" dirty="0"/>
              <a:t>استنادهای هزاران نشریه دانشگاهی را ردیابی می‌کند</a:t>
            </a:r>
            <a:r>
              <a:rPr lang="en-US" dirty="0"/>
              <a:t>.</a:t>
            </a:r>
          </a:p>
          <a:p>
            <a:pPr lvl="0"/>
            <a:endParaRPr lang="en-US" dirty="0"/>
          </a:p>
        </p:txBody>
      </p:sp>
    </p:spTree>
    <p:extLst>
      <p:ext uri="{BB962C8B-B14F-4D97-AF65-F5344CB8AC3E}">
        <p14:creationId xmlns:p14="http://schemas.microsoft.com/office/powerpoint/2010/main" val="3393739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ISI(Institute for Scientific Information)</a:t>
            </a:r>
          </a:p>
        </p:txBody>
      </p:sp>
      <p:sp>
        <p:nvSpPr>
          <p:cNvPr id="3" name="Content Placeholder 2"/>
          <p:cNvSpPr>
            <a:spLocks noGrp="1"/>
          </p:cNvSpPr>
          <p:nvPr>
            <p:ph idx="1"/>
          </p:nvPr>
        </p:nvSpPr>
        <p:spPr>
          <a:xfrm>
            <a:off x="289774" y="1643270"/>
            <a:ext cx="8324139" cy="4735443"/>
          </a:xfrm>
        </p:spPr>
        <p:txBody>
          <a:bodyPr>
            <a:noAutofit/>
          </a:bodyPr>
          <a:lstStyle/>
          <a:p>
            <a:pPr marL="0" marR="0" algn="r" rtl="1">
              <a:lnSpc>
                <a:spcPct val="107000"/>
              </a:lnSpc>
              <a:spcBef>
                <a:spcPts val="0"/>
              </a:spcBef>
              <a:spcAft>
                <a:spcPts val="800"/>
              </a:spcAft>
            </a:pPr>
            <a:r>
              <a:rPr lang="ar-SA" sz="2800" b="1" dirty="0">
                <a:effectLst/>
                <a:latin typeface="Calibri" panose="020F0502020204030204" pitchFamily="34" charset="0"/>
                <a:ea typeface="Times New Roman" panose="02020603050405020304" pitchFamily="18" charset="0"/>
              </a:rPr>
              <a:t>گزارش استنادی مجلات</a:t>
            </a:r>
            <a:r>
              <a:rPr lang="en-US" sz="2800" b="1" dirty="0">
                <a:effectLst/>
                <a:latin typeface="Times New Roman" panose="02020603050405020304" pitchFamily="18" charset="0"/>
                <a:ea typeface="Times New Roman" panose="02020603050405020304" pitchFamily="18" charset="0"/>
              </a:rPr>
              <a:t> (JCR) </a:t>
            </a:r>
            <a:r>
              <a:rPr lang="ar-SA" sz="2800" b="1" dirty="0">
                <a:effectLst/>
                <a:latin typeface="Calibri" panose="020F0502020204030204" pitchFamily="34" charset="0"/>
                <a:ea typeface="Times New Roman" panose="02020603050405020304" pitchFamily="18" charset="0"/>
              </a:rPr>
              <a:t>و ضریب تأثیر</a:t>
            </a:r>
            <a:r>
              <a:rPr lang="en-US" sz="2800" b="1" dirty="0">
                <a:effectLst/>
                <a:latin typeface="Times New Roman" panose="02020603050405020304" pitchFamily="18" charset="0"/>
                <a:ea typeface="Times New Roman" panose="02020603050405020304" pitchFamily="18" charset="0"/>
              </a:rPr>
              <a:t> (Impact Factor)</a:t>
            </a:r>
            <a:endParaRPr lang="en-US" sz="2800" dirty="0">
              <a:effectLst/>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ar-SA" sz="2800" b="1" dirty="0">
                <a:effectLst/>
                <a:latin typeface="Calibri" panose="020F0502020204030204" pitchFamily="34" charset="0"/>
                <a:ea typeface="Times New Roman" panose="02020603050405020304" pitchFamily="18" charset="0"/>
              </a:rPr>
              <a:t>نکات کلیدی</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effectLst/>
                <a:latin typeface="Calibri" panose="020F0502020204030204" pitchFamily="34" charset="0"/>
                <a:ea typeface="Times New Roman" panose="02020603050405020304" pitchFamily="18" charset="0"/>
              </a:rPr>
              <a:t>هر ساله </a:t>
            </a:r>
            <a:r>
              <a:rPr lang="ar-SA" sz="2800" b="1" dirty="0">
                <a:effectLst/>
                <a:latin typeface="Calibri" panose="020F0502020204030204" pitchFamily="34" charset="0"/>
                <a:ea typeface="Times New Roman" panose="02020603050405020304" pitchFamily="18" charset="0"/>
              </a:rPr>
              <a:t>گزارش استنادی مجلات</a:t>
            </a:r>
            <a:r>
              <a:rPr lang="en-US" sz="2800" b="1" dirty="0">
                <a:effectLst/>
                <a:latin typeface="Times New Roman" panose="02020603050405020304" pitchFamily="18" charset="0"/>
                <a:ea typeface="Times New Roman" panose="02020603050405020304" pitchFamily="18" charset="0"/>
              </a:rPr>
              <a:t> (JCR)</a:t>
            </a:r>
            <a:r>
              <a:rPr lang="en-US" sz="2800" dirty="0">
                <a:effectLst/>
                <a:latin typeface="Times New Roman" panose="02020603050405020304" pitchFamily="18" charset="0"/>
                <a:ea typeface="Times New Roman" panose="02020603050405020304" pitchFamily="18" charset="0"/>
              </a:rPr>
              <a:t> </a:t>
            </a:r>
            <a:r>
              <a:rPr lang="ar-SA" sz="2800" dirty="0">
                <a:effectLst/>
                <a:latin typeface="Calibri" panose="020F0502020204030204" pitchFamily="34" charset="0"/>
                <a:ea typeface="Times New Roman" panose="02020603050405020304" pitchFamily="18" charset="0"/>
              </a:rPr>
              <a:t>را منتشر می‌کند</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effectLst/>
                <a:latin typeface="Calibri" panose="020F0502020204030204" pitchFamily="34" charset="0"/>
                <a:ea typeface="Times New Roman" panose="02020603050405020304" pitchFamily="18" charset="0"/>
              </a:rPr>
              <a:t>مجلات را بر اساس </a:t>
            </a:r>
            <a:r>
              <a:rPr lang="ar-SA" sz="2800" b="1" dirty="0">
                <a:effectLst/>
                <a:latin typeface="Calibri" panose="020F0502020204030204" pitchFamily="34" charset="0"/>
                <a:ea typeface="Times New Roman" panose="02020603050405020304" pitchFamily="18" charset="0"/>
              </a:rPr>
              <a:t>ضریب تأثیر</a:t>
            </a:r>
            <a:r>
              <a:rPr lang="en-US" sz="2800" b="1" dirty="0">
                <a:effectLst/>
                <a:latin typeface="Times New Roman" panose="02020603050405020304" pitchFamily="18" charset="0"/>
                <a:ea typeface="Times New Roman" panose="02020603050405020304" pitchFamily="18" charset="0"/>
              </a:rPr>
              <a:t> (IF)</a:t>
            </a:r>
            <a:r>
              <a:rPr lang="en-US" sz="2800" dirty="0">
                <a:effectLst/>
                <a:latin typeface="Times New Roman" panose="02020603050405020304" pitchFamily="18" charset="0"/>
                <a:ea typeface="Times New Roman" panose="02020603050405020304" pitchFamily="18" charset="0"/>
              </a:rPr>
              <a:t> </a:t>
            </a:r>
            <a:r>
              <a:rPr lang="ar-SA" sz="2800" dirty="0">
                <a:effectLst/>
                <a:latin typeface="Calibri" panose="020F0502020204030204" pitchFamily="34" charset="0"/>
                <a:ea typeface="Times New Roman" panose="02020603050405020304" pitchFamily="18" charset="0"/>
              </a:rPr>
              <a:t>رتبه‌بندی می‌کند: معیاری برای بسامد استنادها</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effectLst/>
                <a:latin typeface="Calibri" panose="020F0502020204030204" pitchFamily="34" charset="0"/>
                <a:ea typeface="Times New Roman" panose="02020603050405020304" pitchFamily="18" charset="0"/>
              </a:rPr>
              <a:t>ضریب تأثیر = معیار کلیدی برای اعتبار مجلات</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1580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en-US" dirty="0"/>
              <a:t>Review</a:t>
            </a:r>
          </a:p>
          <a:p>
            <a:pPr algn="r" rtl="1"/>
            <a:r>
              <a:rPr lang="en-US" dirty="0"/>
              <a:t>Taxonomy</a:t>
            </a:r>
          </a:p>
          <a:p>
            <a:pPr algn="r" rtl="1"/>
            <a:endParaRPr lang="en-US" dirty="0"/>
          </a:p>
        </p:txBody>
      </p:sp>
      <p:pic>
        <p:nvPicPr>
          <p:cNvPr id="4" name="Picture 3"/>
          <p:cNvPicPr>
            <a:picLocks noChangeAspect="1"/>
          </p:cNvPicPr>
          <p:nvPr/>
        </p:nvPicPr>
        <p:blipFill>
          <a:blip r:embed="rId2"/>
          <a:stretch>
            <a:fillRect/>
          </a:stretch>
        </p:blipFill>
        <p:spPr>
          <a:xfrm>
            <a:off x="-1" y="877861"/>
            <a:ext cx="7719721" cy="5066066"/>
          </a:xfrm>
          <a:prstGeom prst="rect">
            <a:avLst/>
          </a:prstGeom>
        </p:spPr>
      </p:pic>
    </p:spTree>
    <p:extLst>
      <p:ext uri="{BB962C8B-B14F-4D97-AF65-F5344CB8AC3E}">
        <p14:creationId xmlns:p14="http://schemas.microsoft.com/office/powerpoint/2010/main" val="2963528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9767" y="823047"/>
            <a:ext cx="7740629" cy="5144393"/>
          </a:xfrm>
          <a:prstGeom prst="rect">
            <a:avLst/>
          </a:prstGeom>
        </p:spPr>
      </p:pic>
    </p:spTree>
    <p:extLst>
      <p:ext uri="{BB962C8B-B14F-4D97-AF65-F5344CB8AC3E}">
        <p14:creationId xmlns:p14="http://schemas.microsoft.com/office/powerpoint/2010/main" val="1242681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قسمت های مختلف یک مقاله</a:t>
            </a:r>
            <a:endParaRPr lang="en-US" dirty="0">
              <a:cs typeface="B Nazanin" panose="00000400000000000000" pitchFamily="2" charset="-78"/>
            </a:endParaRPr>
          </a:p>
        </p:txBody>
      </p:sp>
      <p:sp>
        <p:nvSpPr>
          <p:cNvPr id="3" name="Content Placeholder 2"/>
          <p:cNvSpPr>
            <a:spLocks noGrp="1"/>
          </p:cNvSpPr>
          <p:nvPr>
            <p:ph idx="1"/>
          </p:nvPr>
        </p:nvSpPr>
        <p:spPr>
          <a:xfrm>
            <a:off x="364453" y="1272649"/>
            <a:ext cx="8002307" cy="3905141"/>
          </a:xfrm>
        </p:spPr>
        <p:txBody>
          <a:bodyPr>
            <a:noAutofit/>
          </a:bodyPr>
          <a:lstStyle/>
          <a:p>
            <a:pPr>
              <a:spcBef>
                <a:spcPts val="0"/>
              </a:spcBef>
            </a:pPr>
            <a:r>
              <a:rPr lang="en-US" sz="1800" dirty="0">
                <a:latin typeface="Times New Roman" panose="02020603050405020304" pitchFamily="18" charset="0"/>
                <a:cs typeface="Times New Roman" panose="02020603050405020304" pitchFamily="18" charset="0"/>
              </a:rPr>
              <a:t>Title</a:t>
            </a:r>
          </a:p>
          <a:p>
            <a:pPr>
              <a:spcBef>
                <a:spcPts val="0"/>
              </a:spcBef>
            </a:pPr>
            <a:r>
              <a:rPr lang="en-US" sz="1800" dirty="0">
                <a:latin typeface="Times New Roman" panose="02020603050405020304" pitchFamily="18" charset="0"/>
                <a:cs typeface="Times New Roman" panose="02020603050405020304" pitchFamily="18" charset="0"/>
              </a:rPr>
              <a:t>Authors</a:t>
            </a:r>
          </a:p>
          <a:p>
            <a:pPr>
              <a:spcBef>
                <a:spcPts val="0"/>
              </a:spcBef>
            </a:pPr>
            <a:r>
              <a:rPr lang="en-US" sz="1800" dirty="0">
                <a:latin typeface="Times New Roman" panose="02020603050405020304" pitchFamily="18" charset="0"/>
                <a:cs typeface="Times New Roman" panose="02020603050405020304" pitchFamily="18" charset="0"/>
              </a:rPr>
              <a:t>Affiliation</a:t>
            </a:r>
          </a:p>
          <a:p>
            <a:pPr>
              <a:spcBef>
                <a:spcPts val="0"/>
              </a:spcBef>
            </a:pPr>
            <a:r>
              <a:rPr lang="en-US" sz="1800" dirty="0">
                <a:latin typeface="Times New Roman" panose="02020603050405020304" pitchFamily="18" charset="0"/>
                <a:cs typeface="Times New Roman" panose="02020603050405020304" pitchFamily="18" charset="0"/>
              </a:rPr>
              <a:t>Journal</a:t>
            </a:r>
          </a:p>
          <a:p>
            <a:pPr>
              <a:spcBef>
                <a:spcPts val="0"/>
              </a:spcBef>
            </a:pPr>
            <a:r>
              <a:rPr lang="en-US" sz="1800" dirty="0">
                <a:latin typeface="Times New Roman" panose="02020603050405020304" pitchFamily="18" charset="0"/>
                <a:cs typeface="Times New Roman" panose="02020603050405020304" pitchFamily="18" charset="0"/>
              </a:rPr>
              <a:t>Volume</a:t>
            </a:r>
          </a:p>
          <a:p>
            <a:pPr>
              <a:spcBef>
                <a:spcPts val="0"/>
              </a:spcBef>
            </a:pPr>
            <a:r>
              <a:rPr lang="en-US" sz="1800" dirty="0">
                <a:latin typeface="Times New Roman" panose="02020603050405020304" pitchFamily="18" charset="0"/>
                <a:cs typeface="Times New Roman" panose="02020603050405020304" pitchFamily="18" charset="0"/>
              </a:rPr>
              <a:t>Number</a:t>
            </a:r>
          </a:p>
          <a:p>
            <a:pPr>
              <a:spcBef>
                <a:spcPts val="0"/>
              </a:spcBef>
            </a:pPr>
            <a:r>
              <a:rPr lang="en-US" sz="1800" dirty="0">
                <a:latin typeface="Times New Roman" panose="02020603050405020304" pitchFamily="18" charset="0"/>
                <a:cs typeface="Times New Roman" panose="02020603050405020304" pitchFamily="18" charset="0"/>
              </a:rPr>
              <a:t>Year</a:t>
            </a:r>
          </a:p>
          <a:p>
            <a:pPr>
              <a:spcBef>
                <a:spcPts val="0"/>
              </a:spcBef>
            </a:pPr>
            <a:r>
              <a:rPr lang="en-US" sz="1800" dirty="0">
                <a:latin typeface="Times New Roman" panose="02020603050405020304" pitchFamily="18" charset="0"/>
                <a:cs typeface="Times New Roman" panose="02020603050405020304" pitchFamily="18" charset="0"/>
              </a:rPr>
              <a:t>Abstract</a:t>
            </a:r>
          </a:p>
          <a:p>
            <a:pPr>
              <a:spcBef>
                <a:spcPts val="0"/>
              </a:spcBef>
            </a:pPr>
            <a:r>
              <a:rPr lang="en-US" sz="1800" dirty="0">
                <a:latin typeface="Times New Roman" panose="02020603050405020304" pitchFamily="18" charset="0"/>
                <a:cs typeface="Times New Roman" panose="02020603050405020304" pitchFamily="18" charset="0"/>
              </a:rPr>
              <a:t>Keywords</a:t>
            </a:r>
          </a:p>
          <a:p>
            <a:pPr>
              <a:spcBef>
                <a:spcPts val="0"/>
              </a:spcBef>
            </a:pPr>
            <a:r>
              <a:rPr lang="en-US" sz="1800" dirty="0">
                <a:latin typeface="Times New Roman" panose="02020603050405020304" pitchFamily="18" charset="0"/>
                <a:cs typeface="Times New Roman" panose="02020603050405020304" pitchFamily="18" charset="0"/>
              </a:rPr>
              <a:t>Conclusions</a:t>
            </a:r>
          </a:p>
          <a:p>
            <a:pPr>
              <a:spcBef>
                <a:spcPts val="0"/>
              </a:spcBef>
            </a:pPr>
            <a:r>
              <a:rPr lang="en-US" sz="1800" dirty="0">
                <a:latin typeface="Times New Roman" panose="02020603050405020304" pitchFamily="18" charset="0"/>
                <a:cs typeface="Times New Roman" panose="02020603050405020304" pitchFamily="18" charset="0"/>
              </a:rPr>
              <a:t>References (in text)</a:t>
            </a:r>
          </a:p>
          <a:p>
            <a:pPr>
              <a:spcBef>
                <a:spcPts val="0"/>
              </a:spcBef>
            </a:pPr>
            <a:r>
              <a:rPr lang="en-US" sz="1800" dirty="0">
                <a:latin typeface="Times New Roman" panose="02020603050405020304" pitchFamily="18" charset="0"/>
                <a:cs typeface="Times New Roman" panose="02020603050405020304" pitchFamily="18" charset="0"/>
              </a:rPr>
              <a:t>Main Text</a:t>
            </a:r>
          </a:p>
          <a:p>
            <a:pPr>
              <a:spcBef>
                <a:spcPts val="0"/>
              </a:spcBef>
            </a:pPr>
            <a:r>
              <a:rPr lang="en-US" sz="1800" dirty="0">
                <a:latin typeface="Times New Roman" panose="02020603050405020304" pitchFamily="18" charset="0"/>
                <a:cs typeface="Times New Roman" panose="02020603050405020304" pitchFamily="18" charset="0"/>
              </a:rPr>
              <a:t>Appendix</a:t>
            </a:r>
          </a:p>
          <a:p>
            <a:pPr>
              <a:spcBef>
                <a:spcPts val="0"/>
              </a:spcBef>
            </a:pPr>
            <a:r>
              <a:rPr lang="en-US" sz="1800" dirty="0">
                <a:latin typeface="Times New Roman" panose="02020603050405020304" pitchFamily="18" charset="0"/>
                <a:cs typeface="Times New Roman" panose="02020603050405020304" pitchFamily="18" charset="0"/>
              </a:rPr>
              <a:t>Acknowledgment</a:t>
            </a:r>
          </a:p>
          <a:p>
            <a:pPr>
              <a:spcBef>
                <a:spcPts val="0"/>
              </a:spcBef>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14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DOI(Digital Object Identifier)</a:t>
            </a:r>
          </a:p>
        </p:txBody>
      </p:sp>
      <p:sp>
        <p:nvSpPr>
          <p:cNvPr id="3" name="Content Placeholder 2"/>
          <p:cNvSpPr>
            <a:spLocks noGrp="1"/>
          </p:cNvSpPr>
          <p:nvPr>
            <p:ph idx="1"/>
          </p:nvPr>
        </p:nvSpPr>
        <p:spPr/>
        <p:txBody>
          <a:bodyPr>
            <a:normAutofit/>
          </a:bodyPr>
          <a:lstStyle/>
          <a:p>
            <a:pPr algn="r" rtl="1"/>
            <a:r>
              <a:rPr lang="fa-IR" sz="3200" dirty="0">
                <a:cs typeface="B Nazanin" panose="00000400000000000000" pitchFamily="2" charset="-78"/>
              </a:rPr>
              <a:t>شناسه دیجیتالی شی</a:t>
            </a:r>
            <a:r>
              <a:rPr lang="en-US" sz="3200" dirty="0">
                <a:cs typeface="B Nazanin" panose="00000400000000000000" pitchFamily="2" charset="-78"/>
              </a:rPr>
              <a:t>، </a:t>
            </a:r>
            <a:r>
              <a:rPr lang="fa-IR" sz="3200" dirty="0">
                <a:cs typeface="B Nazanin" panose="00000400000000000000" pitchFamily="2" charset="-78"/>
              </a:rPr>
              <a:t>استانداردی است برای شناسایی و دسترسی به اسناد در محیط دیجیتال که توسط بنیاد بین المللی </a:t>
            </a:r>
            <a:r>
              <a:rPr lang="en-US" sz="3200" dirty="0">
                <a:cs typeface="B Nazanin" panose="00000400000000000000" pitchFamily="2" charset="-78"/>
              </a:rPr>
              <a:t>DOI </a:t>
            </a:r>
            <a:r>
              <a:rPr lang="fa-IR" sz="3200" dirty="0">
                <a:cs typeface="B Nazanin" panose="00000400000000000000" pitchFamily="2" charset="-78"/>
              </a:rPr>
              <a:t>ساماندهی می شود.</a:t>
            </a:r>
          </a:p>
          <a:p>
            <a:pPr algn="r" rtl="1"/>
            <a:r>
              <a:rPr lang="fa-IR" sz="3200" dirty="0">
                <a:cs typeface="B Nazanin" panose="00000400000000000000" pitchFamily="2" charset="-78"/>
              </a:rPr>
              <a:t>کاربرد عمومی </a:t>
            </a:r>
            <a:r>
              <a:rPr lang="en-US" sz="3200" dirty="0">
                <a:cs typeface="B Nazanin" panose="00000400000000000000" pitchFamily="2" charset="-78"/>
              </a:rPr>
              <a:t>DOI </a:t>
            </a:r>
            <a:r>
              <a:rPr lang="fa-IR" sz="3200" dirty="0">
                <a:cs typeface="B Nazanin" panose="00000400000000000000" pitchFamily="2" charset="-78"/>
              </a:rPr>
              <a:t>نسبت دادن یک شناسه یکتا به مقالات علمی به منظور دسترسی دائمی به مقالات در فضای اینترنت است.</a:t>
            </a:r>
          </a:p>
          <a:p>
            <a:pPr algn="r"/>
            <a:endParaRPr lang="en-US" sz="3200" dirty="0">
              <a:cs typeface="B Nazanin" panose="00000400000000000000" pitchFamily="2" charset="-78"/>
            </a:endParaRPr>
          </a:p>
        </p:txBody>
      </p:sp>
    </p:spTree>
    <p:extLst>
      <p:ext uri="{BB962C8B-B14F-4D97-AF65-F5344CB8AC3E}">
        <p14:creationId xmlns:p14="http://schemas.microsoft.com/office/powerpoint/2010/main" val="2437551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latin typeface="Times New Roman" panose="02020603050405020304" pitchFamily="18" charset="0"/>
                <a:cs typeface="Times New Roman" panose="02020603050405020304" pitchFamily="18" charset="0"/>
              </a:rPr>
              <a:t>ISSN(International Standard Serial Number)</a:t>
            </a:r>
          </a:p>
        </p:txBody>
      </p:sp>
      <p:sp>
        <p:nvSpPr>
          <p:cNvPr id="3" name="Content Placeholder 2"/>
          <p:cNvSpPr>
            <a:spLocks noGrp="1"/>
          </p:cNvSpPr>
          <p:nvPr>
            <p:ph idx="1"/>
          </p:nvPr>
        </p:nvSpPr>
        <p:spPr/>
        <p:txBody>
          <a:bodyPr>
            <a:normAutofit/>
          </a:bodyPr>
          <a:lstStyle/>
          <a:p>
            <a:pPr algn="just" rtl="1"/>
            <a:r>
              <a:rPr lang="fa-IR" sz="3200" b="1" dirty="0">
                <a:cs typeface="B Nazanin" panose="00000400000000000000" pitchFamily="2" charset="-78"/>
              </a:rPr>
              <a:t>شماره </a:t>
            </a:r>
            <a:r>
              <a:rPr lang="fa-IR" sz="3200" b="1" dirty="0">
                <a:cs typeface="B Nazanin" panose="00000400000000000000" pitchFamily="2" charset="-78"/>
                <a:hlinkClick r:id="rId2" tooltip="استاندارد بین‌المللی"/>
              </a:rPr>
              <a:t>استاندارد بین‌المللی</a:t>
            </a:r>
            <a:r>
              <a:rPr lang="fa-IR" sz="3200" b="1" dirty="0">
                <a:cs typeface="B Nazanin" panose="00000400000000000000" pitchFamily="2" charset="-78"/>
              </a:rPr>
              <a:t> </a:t>
            </a:r>
            <a:r>
              <a:rPr lang="fa-IR" sz="3200" dirty="0">
                <a:cs typeface="B Nazanin" panose="00000400000000000000" pitchFamily="2" charset="-78"/>
              </a:rPr>
              <a:t>(شاپا) شماره هشت رقمی منحصربه‌فردی است که برای مشخص کردن یک نشریه دوره‌ای چاپی یا الکترونیکی به کار می‌رود. این استاندارد توسط </a:t>
            </a:r>
            <a:r>
              <a:rPr lang="fa-IR" sz="3200" dirty="0">
                <a:cs typeface="B Nazanin" panose="00000400000000000000" pitchFamily="2" charset="-78"/>
                <a:hlinkClick r:id="rId3" tooltip="سازمان بین‌المللی استانداردسازی"/>
              </a:rPr>
              <a:t>سازمان بین‌المللی استانداردسازی</a:t>
            </a:r>
            <a:r>
              <a:rPr lang="fa-IR" sz="3200" dirty="0">
                <a:cs typeface="B Nazanin" panose="00000400000000000000" pitchFamily="2" charset="-78"/>
              </a:rPr>
              <a:t> تحت نام </a:t>
            </a:r>
            <a:r>
              <a:rPr lang="fa-IR" sz="3200" dirty="0">
                <a:cs typeface="B Nazanin" panose="00000400000000000000" pitchFamily="2" charset="-78"/>
                <a:hlinkClick r:id="rId4" tooltip="ایزو ۳۲۹۷"/>
              </a:rPr>
              <a:t>ایزو ۳۲۹۷</a:t>
            </a:r>
            <a:r>
              <a:rPr lang="fa-IR" sz="3200" dirty="0">
                <a:cs typeface="B Nazanin" panose="00000400000000000000" pitchFamily="2" charset="-78"/>
              </a:rPr>
              <a:t> در سال ۱۹۷۵ تبیین شده است .</a:t>
            </a:r>
          </a:p>
          <a:p>
            <a:pPr algn="just" rtl="1"/>
            <a:endParaRPr lang="en-US" sz="3200" dirty="0">
              <a:cs typeface="B Nazanin" panose="00000400000000000000" pitchFamily="2" charset="-78"/>
            </a:endParaRPr>
          </a:p>
        </p:txBody>
      </p:sp>
    </p:spTree>
    <p:extLst>
      <p:ext uri="{BB962C8B-B14F-4D97-AF65-F5344CB8AC3E}">
        <p14:creationId xmlns:p14="http://schemas.microsoft.com/office/powerpoint/2010/main" val="2823413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latin typeface="Times New Roman" panose="02020603050405020304" pitchFamily="18" charset="0"/>
                <a:cs typeface="Times New Roman" panose="02020603050405020304" pitchFamily="18" charset="0"/>
              </a:rPr>
              <a:t>ISBN(International Standard Book Number)</a:t>
            </a:r>
          </a:p>
        </p:txBody>
      </p:sp>
      <p:sp>
        <p:nvSpPr>
          <p:cNvPr id="6" name="Rectangle 3"/>
          <p:cNvSpPr>
            <a:spLocks noGrp="1" noChangeArrowheads="1"/>
          </p:cNvSpPr>
          <p:nvPr>
            <p:ph idx="1"/>
          </p:nvPr>
        </p:nvSpPr>
        <p:spPr bwMode="auto">
          <a:xfrm>
            <a:off x="560232" y="1477573"/>
            <a:ext cx="7652326"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eaLnBrk="0" fontAlgn="base" hangingPunct="0">
              <a:spcBef>
                <a:spcPct val="0"/>
              </a:spcBef>
              <a:spcAft>
                <a:spcPct val="0"/>
              </a:spcAft>
              <a:buClrTx/>
              <a:buNone/>
            </a:pPr>
            <a:r>
              <a:rPr lang="ar-SA" sz="3600" dirty="0">
                <a:solidFill>
                  <a:schemeClr val="tx1"/>
                </a:solidFill>
                <a:latin typeface="Arial" panose="020B0604020202020204" pitchFamily="34" charset="0"/>
              </a:rPr>
              <a:t>شابک</a:t>
            </a:r>
            <a:r>
              <a:rPr lang="en-US" sz="3600" dirty="0">
                <a:solidFill>
                  <a:schemeClr val="tx1"/>
                </a:solidFill>
                <a:latin typeface="Arial" panose="020B0604020202020204" pitchFamily="34" charset="0"/>
              </a:rPr>
              <a:t> </a:t>
            </a:r>
            <a:r>
              <a:rPr lang="fa-IR" sz="3600" dirty="0">
                <a:solidFill>
                  <a:schemeClr val="tx1"/>
                </a:solidFill>
                <a:latin typeface="Arial" panose="020B0604020202020204" pitchFamily="34" charset="0"/>
              </a:rPr>
              <a:t>یا شماره </a:t>
            </a:r>
            <a:r>
              <a:rPr lang="ar-SA" sz="3600" dirty="0">
                <a:solidFill>
                  <a:schemeClr val="tx1"/>
                </a:solidFill>
                <a:latin typeface="Arial" panose="020B0604020202020204" pitchFamily="34" charset="0"/>
              </a:rPr>
              <a:t>استاندارد بین‌المللی</a:t>
            </a:r>
            <a:r>
              <a:rPr lang="en-US" sz="3600" dirty="0">
                <a:solidFill>
                  <a:schemeClr val="tx1"/>
                </a:solidFill>
                <a:latin typeface="Arial" panose="020B0604020202020204" pitchFamily="34" charset="0"/>
              </a:rPr>
              <a:t> </a:t>
            </a:r>
            <a:r>
              <a:rPr lang="ar-SA" sz="3600" dirty="0">
                <a:solidFill>
                  <a:schemeClr val="tx1"/>
                </a:solidFill>
                <a:latin typeface="Arial" panose="020B0604020202020204" pitchFamily="34" charset="0"/>
              </a:rPr>
              <a:t>کتاب</a:t>
            </a:r>
            <a:r>
              <a:rPr lang="fa-IR" sz="3600" dirty="0">
                <a:solidFill>
                  <a:schemeClr val="tx1"/>
                </a:solidFill>
                <a:latin typeface="Arial" panose="020B0604020202020204" pitchFamily="34" charset="0"/>
              </a:rPr>
              <a:t> است </a:t>
            </a:r>
            <a:r>
              <a:rPr lang="ar-SA" sz="3600" dirty="0">
                <a:solidFill>
                  <a:schemeClr val="tx1"/>
                </a:solidFill>
                <a:latin typeface="Arial" panose="020B0604020202020204" pitchFamily="34" charset="0"/>
              </a:rPr>
              <a:t>که به کتاب‌های منتشرشده منسوب می‌شود. </a:t>
            </a:r>
            <a:endParaRPr lang="en-US" sz="3600" dirty="0">
              <a:solidFill>
                <a:schemeClr val="tx1"/>
              </a:solidFill>
              <a:latin typeface="Arial" panose="020B0604020202020204" pitchFamily="34" charset="0"/>
            </a:endParaRPr>
          </a:p>
          <a:p>
            <a:pPr marL="0" indent="0" defTabSz="685800" eaLnBrk="0" fontAlgn="base" hangingPunct="0">
              <a:spcBef>
                <a:spcPct val="0"/>
              </a:spcBef>
              <a:spcAft>
                <a:spcPct val="0"/>
              </a:spcAft>
              <a:buClrTx/>
              <a:buNone/>
            </a:pPr>
            <a:r>
              <a:rPr lang="ar-SA" sz="3600" dirty="0">
                <a:solidFill>
                  <a:schemeClr val="tx1"/>
                </a:solidFill>
                <a:latin typeface="Arial" panose="020B0604020202020204" pitchFamily="34" charset="0"/>
              </a:rPr>
              <a:t>این استاندارد در سال </a:t>
            </a:r>
            <a:r>
              <a:rPr lang="fa-IR" sz="3600" dirty="0">
                <a:solidFill>
                  <a:schemeClr val="tx1"/>
                </a:solidFill>
                <a:latin typeface="Arial" panose="020B0604020202020204" pitchFamily="34" charset="0"/>
              </a:rPr>
              <a:t>۱۹۶۶</a:t>
            </a:r>
            <a:r>
              <a:rPr lang="ar-SA" sz="3600" dirty="0">
                <a:solidFill>
                  <a:schemeClr val="tx1"/>
                </a:solidFill>
                <a:latin typeface="Arial" panose="020B0604020202020204" pitchFamily="34" charset="0"/>
              </a:rPr>
              <a:t> در کشور</a:t>
            </a:r>
            <a:r>
              <a:rPr lang="en-US" sz="3600" dirty="0">
                <a:solidFill>
                  <a:schemeClr val="tx1"/>
                </a:solidFill>
                <a:latin typeface="Arial" panose="020B0604020202020204" pitchFamily="34" charset="0"/>
              </a:rPr>
              <a:t> </a:t>
            </a:r>
            <a:r>
              <a:rPr lang="ar-SA" sz="3600" dirty="0">
                <a:solidFill>
                  <a:schemeClr val="tx1"/>
                </a:solidFill>
                <a:latin typeface="Arial" panose="020B0604020202020204" pitchFamily="34" charset="0"/>
                <a:hlinkClick r:id="rId2" tooltip="انگلیس"/>
              </a:rPr>
              <a:t>انگلیس</a:t>
            </a:r>
            <a:r>
              <a:rPr lang="en-US" sz="3600" dirty="0">
                <a:solidFill>
                  <a:schemeClr val="tx1"/>
                </a:solidFill>
                <a:latin typeface="Arial" panose="020B0604020202020204" pitchFamily="34" charset="0"/>
              </a:rPr>
              <a:t> </a:t>
            </a:r>
            <a:r>
              <a:rPr lang="ar-SA" sz="3600" dirty="0">
                <a:solidFill>
                  <a:schemeClr val="tx1"/>
                </a:solidFill>
                <a:latin typeface="Arial" panose="020B0604020202020204" pitchFamily="34" charset="0"/>
              </a:rPr>
              <a:t>توسط صنف کتابداران پایه‌گذاری شد</a:t>
            </a:r>
            <a:r>
              <a:rPr lang="en-US" sz="3600" dirty="0">
                <a:solidFill>
                  <a:schemeClr val="tx1"/>
                </a:solidFill>
                <a:latin typeface="Arial" panose="020B0604020202020204" pitchFamily="34" charset="0"/>
              </a:rPr>
              <a:t>. </a:t>
            </a:r>
          </a:p>
        </p:txBody>
      </p:sp>
    </p:spTree>
    <p:extLst>
      <p:ext uri="{BB962C8B-B14F-4D97-AF65-F5344CB8AC3E}">
        <p14:creationId xmlns:p14="http://schemas.microsoft.com/office/powerpoint/2010/main" val="2071506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B Nazanin" panose="00000400000000000000" pitchFamily="2" charset="-78"/>
              </a:rPr>
              <a:t>انواع مقاله</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200" dirty="0"/>
              <a:t>1- مقالات کنفرانسی(</a:t>
            </a:r>
            <a:r>
              <a:rPr lang="en-US" sz="3200" dirty="0"/>
              <a:t>Conference</a:t>
            </a:r>
            <a:r>
              <a:rPr lang="fa-IR" sz="3200" dirty="0"/>
              <a:t>)</a:t>
            </a:r>
          </a:p>
          <a:p>
            <a:pPr lvl="1" algn="r" rtl="1"/>
            <a:r>
              <a:rPr lang="fa-IR" sz="2800" dirty="0"/>
              <a:t>ملی</a:t>
            </a:r>
          </a:p>
          <a:p>
            <a:pPr lvl="1" algn="r" rtl="1"/>
            <a:r>
              <a:rPr lang="fa-IR" sz="2800" dirty="0"/>
              <a:t>بین المللی</a:t>
            </a:r>
          </a:p>
          <a:p>
            <a:pPr lvl="2" algn="r" rtl="1"/>
            <a:r>
              <a:rPr lang="fa-IR" dirty="0"/>
              <a:t>داخلی</a:t>
            </a:r>
          </a:p>
          <a:p>
            <a:pPr lvl="2" algn="r" rtl="1"/>
            <a:r>
              <a:rPr lang="fa-IR" dirty="0"/>
              <a:t>خارجی</a:t>
            </a:r>
          </a:p>
          <a:p>
            <a:pPr algn="r" rtl="1"/>
            <a:r>
              <a:rPr lang="fa-IR" sz="3200" dirty="0"/>
              <a:t>2- مقالات مجله (</a:t>
            </a:r>
            <a:r>
              <a:rPr lang="en-US" sz="3200" dirty="0"/>
              <a:t>Journal</a:t>
            </a:r>
            <a:r>
              <a:rPr lang="fa-IR" sz="3200" dirty="0"/>
              <a:t>)</a:t>
            </a:r>
            <a:endParaRPr lang="en-US" sz="3200" dirty="0"/>
          </a:p>
          <a:p>
            <a:pPr lvl="1" algn="r" rtl="1"/>
            <a:r>
              <a:rPr lang="fa-IR" sz="2400" dirty="0"/>
              <a:t>علمی ترویجی:بر پایه مقالات موجود و چاپ شده قبلی شکل گرفته است </a:t>
            </a:r>
          </a:p>
          <a:p>
            <a:pPr lvl="1" algn="r" rtl="1"/>
            <a:r>
              <a:rPr lang="fa-IR" sz="2400" dirty="0"/>
              <a:t>علمی پژوهشی:بر پایه تحقیقات علمی اورجینال که توسط خود نویسنده مقاله شکل گرفته است استوار است و با عنوان منابع دست اول معروف شده است</a:t>
            </a:r>
          </a:p>
          <a:p>
            <a:pPr lvl="1" algn="r" rtl="1"/>
            <a:r>
              <a:rPr lang="en-US" sz="2400" dirty="0"/>
              <a:t>Scopus	</a:t>
            </a:r>
          </a:p>
          <a:p>
            <a:pPr lvl="1" algn="r" rtl="1"/>
            <a:r>
              <a:rPr lang="en-US" sz="2400" dirty="0"/>
              <a:t>ISC </a:t>
            </a:r>
            <a:r>
              <a:rPr lang="fa-IR" sz="2400" dirty="0"/>
              <a:t>(پایگاه استنادی علوم جهان اسلام)</a:t>
            </a:r>
            <a:endParaRPr lang="en-US" sz="2400" dirty="0"/>
          </a:p>
          <a:p>
            <a:pPr lvl="1" algn="r" rtl="1"/>
            <a:r>
              <a:rPr lang="en-US" sz="2400" dirty="0"/>
              <a:t>ISI</a:t>
            </a:r>
            <a:endParaRPr lang="fa-IR" sz="2400" dirty="0"/>
          </a:p>
        </p:txBody>
      </p:sp>
    </p:spTree>
    <p:extLst>
      <p:ext uri="{BB962C8B-B14F-4D97-AF65-F5344CB8AC3E}">
        <p14:creationId xmlns:p14="http://schemas.microsoft.com/office/powerpoint/2010/main" val="1523042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latin typeface="Times New Roman" panose="02020603050405020304" pitchFamily="18" charset="0"/>
                <a:cs typeface="Times New Roman" panose="02020603050405020304" pitchFamily="18" charset="0"/>
              </a:rPr>
              <a:t>Plagiarism</a:t>
            </a:r>
          </a:p>
        </p:txBody>
      </p:sp>
      <p:sp>
        <p:nvSpPr>
          <p:cNvPr id="3" name="Content Placeholder 2"/>
          <p:cNvSpPr>
            <a:spLocks noGrp="1"/>
          </p:cNvSpPr>
          <p:nvPr>
            <p:ph idx="1"/>
          </p:nvPr>
        </p:nvSpPr>
        <p:spPr/>
        <p:txBody>
          <a:bodyPr>
            <a:normAutofit/>
          </a:bodyPr>
          <a:lstStyle/>
          <a:p>
            <a:pPr algn="r" rtl="1"/>
            <a:r>
              <a:rPr lang="fa-IR" sz="4000" dirty="0">
                <a:solidFill>
                  <a:schemeClr val="tx1"/>
                </a:solidFill>
              </a:rPr>
              <a:t>«دستبرد علمي» و اصطلاحاتي مانند دزدي يا سرقت علمي، ادبي يا فكري در فارسي، در برابر واژة </a:t>
            </a:r>
            <a:r>
              <a:rPr lang="en-US" sz="4000" dirty="0">
                <a:solidFill>
                  <a:schemeClr val="tx1"/>
                </a:solidFill>
              </a:rPr>
              <a:t>Plagiarism</a:t>
            </a:r>
            <a:r>
              <a:rPr lang="fa-IR" sz="4000" dirty="0">
                <a:solidFill>
                  <a:schemeClr val="tx1"/>
                </a:solidFill>
              </a:rPr>
              <a:t> به كار مي‌روند.</a:t>
            </a:r>
          </a:p>
          <a:p>
            <a:endParaRPr lang="en-US" sz="4000" dirty="0">
              <a:solidFill>
                <a:schemeClr val="tx1"/>
              </a:solidFill>
            </a:endParaRPr>
          </a:p>
        </p:txBody>
      </p:sp>
    </p:spTree>
    <p:extLst>
      <p:ext uri="{BB962C8B-B14F-4D97-AF65-F5344CB8AC3E}">
        <p14:creationId xmlns:p14="http://schemas.microsoft.com/office/powerpoint/2010/main" val="1794102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DA91-EFE4-4869-873C-57A6E2FF20B7}"/>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7FB6D139-AD2E-4D08-95FD-130F9F29FA94}"/>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0071FAFE-0F32-4276-941E-58B3C2A1E52F}"/>
              </a:ext>
            </a:extLst>
          </p:cNvPr>
          <p:cNvPicPr>
            <a:picLocks noChangeAspect="1"/>
          </p:cNvPicPr>
          <p:nvPr/>
        </p:nvPicPr>
        <p:blipFill>
          <a:blip r:embed="rId2"/>
          <a:stretch>
            <a:fillRect/>
          </a:stretch>
        </p:blipFill>
        <p:spPr>
          <a:xfrm>
            <a:off x="514124" y="1898603"/>
            <a:ext cx="7572737" cy="4151061"/>
          </a:xfrm>
          <a:prstGeom prst="rect">
            <a:avLst/>
          </a:prstGeom>
        </p:spPr>
      </p:pic>
    </p:spTree>
    <p:extLst>
      <p:ext uri="{BB962C8B-B14F-4D97-AF65-F5344CB8AC3E}">
        <p14:creationId xmlns:p14="http://schemas.microsoft.com/office/powerpoint/2010/main" val="495901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DA91-EFE4-4869-873C-57A6E2FF20B7}"/>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7FB6D139-AD2E-4D08-95FD-130F9F29FA9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9F816B4-061B-4664-A6E7-960DCDE2C334}"/>
              </a:ext>
            </a:extLst>
          </p:cNvPr>
          <p:cNvPicPr>
            <a:picLocks noChangeAspect="1"/>
          </p:cNvPicPr>
          <p:nvPr/>
        </p:nvPicPr>
        <p:blipFill>
          <a:blip r:embed="rId2"/>
          <a:stretch>
            <a:fillRect/>
          </a:stretch>
        </p:blipFill>
        <p:spPr>
          <a:xfrm>
            <a:off x="222889" y="1760178"/>
            <a:ext cx="8510181" cy="4456586"/>
          </a:xfrm>
          <a:prstGeom prst="rect">
            <a:avLst/>
          </a:prstGeom>
        </p:spPr>
      </p:pic>
    </p:spTree>
    <p:extLst>
      <p:ext uri="{BB962C8B-B14F-4D97-AF65-F5344CB8AC3E}">
        <p14:creationId xmlns:p14="http://schemas.microsoft.com/office/powerpoint/2010/main" val="18482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CF51-97B5-46BC-8F01-353703BBA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B2DC2F-75F5-441A-9254-9908C499F12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E83D11E-040C-4DFF-AD11-C12D9D349329}"/>
              </a:ext>
            </a:extLst>
          </p:cNvPr>
          <p:cNvPicPr>
            <a:picLocks noChangeAspect="1"/>
          </p:cNvPicPr>
          <p:nvPr/>
        </p:nvPicPr>
        <p:blipFill>
          <a:blip r:embed="rId2"/>
          <a:stretch>
            <a:fillRect/>
          </a:stretch>
        </p:blipFill>
        <p:spPr>
          <a:xfrm>
            <a:off x="129200" y="1153315"/>
            <a:ext cx="8619752" cy="4260417"/>
          </a:xfrm>
          <a:prstGeom prst="rect">
            <a:avLst/>
          </a:prstGeom>
        </p:spPr>
      </p:pic>
    </p:spTree>
    <p:extLst>
      <p:ext uri="{BB962C8B-B14F-4D97-AF65-F5344CB8AC3E}">
        <p14:creationId xmlns:p14="http://schemas.microsoft.com/office/powerpoint/2010/main" val="1300216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BD54-12D4-4DBE-89F8-D23DB18687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29A0AF-AF4D-463E-91A6-1B1B19FC6FE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1FB6E01-3CBC-406E-ACE4-79CA07371B62}"/>
              </a:ext>
            </a:extLst>
          </p:cNvPr>
          <p:cNvPicPr>
            <a:picLocks noChangeAspect="1"/>
          </p:cNvPicPr>
          <p:nvPr/>
        </p:nvPicPr>
        <p:blipFill>
          <a:blip r:embed="rId2"/>
          <a:stretch>
            <a:fillRect/>
          </a:stretch>
        </p:blipFill>
        <p:spPr>
          <a:xfrm>
            <a:off x="231291" y="1210340"/>
            <a:ext cx="8135469" cy="3912722"/>
          </a:xfrm>
          <a:prstGeom prst="rect">
            <a:avLst/>
          </a:prstGeom>
        </p:spPr>
      </p:pic>
    </p:spTree>
    <p:extLst>
      <p:ext uri="{BB962C8B-B14F-4D97-AF65-F5344CB8AC3E}">
        <p14:creationId xmlns:p14="http://schemas.microsoft.com/office/powerpoint/2010/main" val="33207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1074-DC5F-4748-91FA-44A00EB0910A}"/>
              </a:ext>
            </a:extLst>
          </p:cNvPr>
          <p:cNvSpPr>
            <a:spLocks noGrp="1"/>
          </p:cNvSpPr>
          <p:nvPr>
            <p:ph type="title"/>
          </p:nvPr>
        </p:nvSpPr>
        <p:spPr/>
        <p:txBody>
          <a:bodyPr/>
          <a:lstStyle/>
          <a:p>
            <a:pPr algn="ctr"/>
            <a:r>
              <a:rPr lang="fa-IR" dirty="0">
                <a:ln w="0"/>
                <a:solidFill>
                  <a:schemeClr val="accent1"/>
                </a:solidFill>
                <a:effectLst>
                  <a:outerShdw blurRad="38100" dist="25400" dir="5400000" algn="ctr" rotWithShape="0">
                    <a:srgbClr val="6E747A">
                      <a:alpha val="43000"/>
                    </a:srgbClr>
                  </a:outerShdw>
                </a:effectLst>
                <a:latin typeface="Helvetica Neue"/>
                <a:cs typeface="B Nazanin" panose="00000400000000000000" pitchFamily="2" charset="-78"/>
              </a:rPr>
              <a:t>ضرایب تأثیر </a:t>
            </a:r>
            <a:endParaRPr lang="en-US" dirty="0">
              <a:ln w="0"/>
              <a:solidFill>
                <a:schemeClr val="accent1"/>
              </a:solidFill>
              <a:effectLst>
                <a:outerShdw blurRad="38100" dist="25400" dir="5400000" algn="ctr" rotWithShape="0">
                  <a:srgbClr val="6E747A">
                    <a:alpha val="43000"/>
                  </a:srgbClr>
                </a:outerShdw>
              </a:effectLst>
              <a:cs typeface="B Nazanin" panose="00000400000000000000" pitchFamily="2" charset="-78"/>
            </a:endParaRPr>
          </a:p>
        </p:txBody>
      </p:sp>
      <p:sp>
        <p:nvSpPr>
          <p:cNvPr id="3" name="Content Placeholder 2">
            <a:extLst>
              <a:ext uri="{FF2B5EF4-FFF2-40B4-BE49-F238E27FC236}">
                <a16:creationId xmlns:a16="http://schemas.microsoft.com/office/drawing/2014/main" id="{2F30A0E3-8772-4F9C-911B-69557759ECFA}"/>
              </a:ext>
            </a:extLst>
          </p:cNvPr>
          <p:cNvSpPr>
            <a:spLocks noGrp="1"/>
          </p:cNvSpPr>
          <p:nvPr>
            <p:ph idx="1"/>
          </p:nvPr>
        </p:nvSpPr>
        <p:spPr/>
        <p:txBody>
          <a:bodyPr/>
          <a:lstStyle/>
          <a:p>
            <a:pPr algn="r" rtl="1"/>
            <a:r>
              <a:rPr lang="fa-IR" b="0" i="0" dirty="0">
                <a:solidFill>
                  <a:schemeClr val="tx1"/>
                </a:solidFill>
                <a:effectLst/>
                <a:latin typeface="Helvetica Neue"/>
                <a:cs typeface="B Nazanin" panose="00000400000000000000" pitchFamily="2" charset="-78"/>
              </a:rPr>
              <a:t>ضرایب تأثیر به انگلیسی: </a:t>
            </a:r>
            <a:r>
              <a:rPr lang="en-US" b="0" i="0" dirty="0">
                <a:solidFill>
                  <a:schemeClr val="tx1"/>
                </a:solidFill>
                <a:effectLst/>
                <a:latin typeface="Helvetica Neue"/>
                <a:cs typeface="B Nazanin" panose="00000400000000000000" pitchFamily="2" charset="-78"/>
              </a:rPr>
              <a:t>Impact Factor، </a:t>
            </a:r>
            <a:r>
              <a:rPr lang="fa-IR" b="0" i="0" dirty="0">
                <a:solidFill>
                  <a:schemeClr val="tx1"/>
                </a:solidFill>
                <a:effectLst/>
                <a:latin typeface="Helvetica Neue"/>
                <a:cs typeface="B Nazanin" panose="00000400000000000000" pitchFamily="2" charset="-78"/>
              </a:rPr>
              <a:t>یک شاخص کمی است که برای ارزیابی، مقایسه و رتبه‌بندی نشریات علمی در رشته‌های مختلف در سطح ملی یا برای مقایسه مجله‌ها در سطح بین‌المللی به کار گرفته می‌شود. این شاخص نشان‌دهنده فراوانی استنادهایی است که در طول یک دوره زمانی مشخص به یک مقاله چاپ و در یک نشریه داده می‌شود.</a:t>
            </a:r>
            <a:endParaRPr lang="en-US" dirty="0">
              <a:solidFill>
                <a:schemeClr val="tx1"/>
              </a:solidFill>
              <a:cs typeface="B Nazanin" panose="00000400000000000000" pitchFamily="2" charset="-78"/>
            </a:endParaRPr>
          </a:p>
        </p:txBody>
      </p:sp>
      <p:pic>
        <p:nvPicPr>
          <p:cNvPr id="5" name="Picture 4">
            <a:extLst>
              <a:ext uri="{FF2B5EF4-FFF2-40B4-BE49-F238E27FC236}">
                <a16:creationId xmlns:a16="http://schemas.microsoft.com/office/drawing/2014/main" id="{65164C8A-F0D0-455A-A230-0E4BB6599AF0}"/>
              </a:ext>
            </a:extLst>
          </p:cNvPr>
          <p:cNvPicPr>
            <a:picLocks noChangeAspect="1"/>
          </p:cNvPicPr>
          <p:nvPr/>
        </p:nvPicPr>
        <p:blipFill>
          <a:blip r:embed="rId2"/>
          <a:stretch>
            <a:fillRect/>
          </a:stretch>
        </p:blipFill>
        <p:spPr>
          <a:xfrm>
            <a:off x="160734" y="3169401"/>
            <a:ext cx="8114789" cy="2722726"/>
          </a:xfrm>
          <a:prstGeom prst="rect">
            <a:avLst/>
          </a:prstGeom>
        </p:spPr>
      </p:pic>
    </p:spTree>
    <p:extLst>
      <p:ext uri="{BB962C8B-B14F-4D97-AF65-F5344CB8AC3E}">
        <p14:creationId xmlns:p14="http://schemas.microsoft.com/office/powerpoint/2010/main" val="13725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2D95DB-6610-4D7D-98D8-5BA09337F1C4}"/>
              </a:ext>
            </a:extLst>
          </p:cNvPr>
          <p:cNvPicPr>
            <a:picLocks noChangeAspect="1"/>
          </p:cNvPicPr>
          <p:nvPr/>
        </p:nvPicPr>
        <p:blipFill>
          <a:blip r:embed="rId2"/>
          <a:stretch>
            <a:fillRect/>
          </a:stretch>
        </p:blipFill>
        <p:spPr>
          <a:xfrm>
            <a:off x="3556353" y="928192"/>
            <a:ext cx="5552059" cy="4751090"/>
          </a:xfrm>
          <a:prstGeom prst="rect">
            <a:avLst/>
          </a:prstGeom>
        </p:spPr>
      </p:pic>
      <p:sp>
        <p:nvSpPr>
          <p:cNvPr id="2" name="Title 1">
            <a:extLst>
              <a:ext uri="{FF2B5EF4-FFF2-40B4-BE49-F238E27FC236}">
                <a16:creationId xmlns:a16="http://schemas.microsoft.com/office/drawing/2014/main" id="{9D95D1C3-8E87-445A-B55F-320DD23E3A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8D032F-90B4-4604-8E22-6FB0A7050BD9}"/>
              </a:ext>
            </a:extLst>
          </p:cNvPr>
          <p:cNvPicPr>
            <a:picLocks noGrp="1" noChangeAspect="1"/>
          </p:cNvPicPr>
          <p:nvPr>
            <p:ph idx="1"/>
          </p:nvPr>
        </p:nvPicPr>
        <p:blipFill>
          <a:blip r:embed="rId3"/>
          <a:stretch>
            <a:fillRect/>
          </a:stretch>
        </p:blipFill>
        <p:spPr>
          <a:xfrm>
            <a:off x="224184" y="1178719"/>
            <a:ext cx="6417365" cy="3983520"/>
          </a:xfrm>
        </p:spPr>
      </p:pic>
      <p:pic>
        <p:nvPicPr>
          <p:cNvPr id="9" name="Picture 8">
            <a:extLst>
              <a:ext uri="{FF2B5EF4-FFF2-40B4-BE49-F238E27FC236}">
                <a16:creationId xmlns:a16="http://schemas.microsoft.com/office/drawing/2014/main" id="{18597D10-C1B3-4519-BE2E-E329993739E4}"/>
              </a:ext>
            </a:extLst>
          </p:cNvPr>
          <p:cNvPicPr>
            <a:picLocks noChangeAspect="1"/>
          </p:cNvPicPr>
          <p:nvPr/>
        </p:nvPicPr>
        <p:blipFill rotWithShape="1">
          <a:blip r:embed="rId4"/>
          <a:srcRect t="36894" r="32378"/>
          <a:stretch/>
        </p:blipFill>
        <p:spPr>
          <a:xfrm>
            <a:off x="81310" y="4512470"/>
            <a:ext cx="6464354" cy="927496"/>
          </a:xfrm>
          <a:prstGeom prst="rect">
            <a:avLst/>
          </a:prstGeom>
        </p:spPr>
      </p:pic>
    </p:spTree>
    <p:extLst>
      <p:ext uri="{BB962C8B-B14F-4D97-AF65-F5344CB8AC3E}">
        <p14:creationId xmlns:p14="http://schemas.microsoft.com/office/powerpoint/2010/main" val="345796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پایگاه علمی</a:t>
            </a:r>
            <a:endParaRPr lang="en-US" dirty="0">
              <a:cs typeface="B Nazanin" panose="00000400000000000000" pitchFamily="2" charset="-78"/>
            </a:endParaRPr>
          </a:p>
        </p:txBody>
      </p:sp>
      <p:sp>
        <p:nvSpPr>
          <p:cNvPr id="3" name="Content Placeholder 2"/>
          <p:cNvSpPr>
            <a:spLocks noGrp="1"/>
          </p:cNvSpPr>
          <p:nvPr>
            <p:ph idx="1"/>
          </p:nvPr>
        </p:nvSpPr>
        <p:spPr>
          <a:xfrm>
            <a:off x="425002" y="2241551"/>
            <a:ext cx="7941758" cy="3017520"/>
          </a:xfrm>
        </p:spPr>
        <p:txBody>
          <a:bodyPr>
            <a:noAutofit/>
          </a:bodyPr>
          <a:lstStyle/>
          <a:p>
            <a:pPr lvl="0"/>
            <a:r>
              <a:rPr lang="en-US" sz="2000" b="1" dirty="0" err="1">
                <a:latin typeface="Times New Roman" panose="02020603050405020304" pitchFamily="18" charset="0"/>
                <a:cs typeface="Times New Roman" panose="02020603050405020304" pitchFamily="18" charset="0"/>
              </a:rPr>
              <a:t>Sciencedirect</a:t>
            </a:r>
            <a:endParaRPr lang="en-US" sz="2000" b="1" dirty="0">
              <a:latin typeface="Times New Roman" panose="02020603050405020304" pitchFamily="18" charset="0"/>
              <a:cs typeface="Times New Roman" panose="02020603050405020304" pitchFamily="18" charset="0"/>
            </a:endParaRPr>
          </a:p>
          <a:p>
            <a:r>
              <a:rPr lang="en-US" sz="2000" b="1" u="sng" dirty="0">
                <a:latin typeface="Times New Roman" panose="02020603050405020304" pitchFamily="18" charset="0"/>
                <a:cs typeface="Times New Roman" panose="02020603050405020304" pitchFamily="18" charset="0"/>
                <a:hlinkClick r:id="rId2"/>
              </a:rPr>
              <a:t>http://www.sciencedirect.com/</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springer</a:t>
            </a:r>
          </a:p>
          <a:p>
            <a:r>
              <a:rPr lang="en-US" sz="2000" b="1" u="sng" dirty="0">
                <a:latin typeface="Times New Roman" panose="02020603050405020304" pitchFamily="18" charset="0"/>
                <a:cs typeface="Times New Roman" panose="02020603050405020304" pitchFamily="18" charset="0"/>
                <a:hlinkClick r:id="rId3"/>
              </a:rPr>
              <a:t>http://link.springer.com/</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Taylor &amp; Francis</a:t>
            </a:r>
          </a:p>
          <a:p>
            <a:r>
              <a:rPr lang="en-US" sz="2000" b="1" u="sng" dirty="0">
                <a:latin typeface="Times New Roman" panose="02020603050405020304" pitchFamily="18" charset="0"/>
                <a:cs typeface="Times New Roman" panose="02020603050405020304" pitchFamily="18" charset="0"/>
                <a:hlinkClick r:id="rId4"/>
              </a:rPr>
              <a:t>http://www.tandfonline.com/</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IEEE</a:t>
            </a:r>
          </a:p>
          <a:p>
            <a:r>
              <a:rPr lang="en-US" sz="2000" b="1" u="sng" dirty="0">
                <a:latin typeface="Times New Roman" panose="02020603050405020304" pitchFamily="18" charset="0"/>
                <a:cs typeface="Times New Roman" panose="02020603050405020304" pitchFamily="18" charset="0"/>
                <a:hlinkClick r:id="rId5"/>
              </a:rPr>
              <a:t>http://ieeexplore.ieee.org/Xplore/home.jsp</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Wiley</a:t>
            </a:r>
          </a:p>
          <a:p>
            <a:r>
              <a:rPr lang="en-US" sz="2000" b="1" u="sng" dirty="0">
                <a:latin typeface="Times New Roman" panose="02020603050405020304" pitchFamily="18" charset="0"/>
                <a:cs typeface="Times New Roman" panose="02020603050405020304" pitchFamily="18" charset="0"/>
                <a:hlinkClick r:id="rId6"/>
              </a:rPr>
              <a:t>http://onlinelibrary.wiley.com/</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0915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پایگاه علمی</a:t>
            </a:r>
            <a:endParaRPr lang="en-US" dirty="0"/>
          </a:p>
        </p:txBody>
      </p:sp>
      <p:sp>
        <p:nvSpPr>
          <p:cNvPr id="3" name="Content Placeholder 2"/>
          <p:cNvSpPr>
            <a:spLocks noGrp="1"/>
          </p:cNvSpPr>
          <p:nvPr>
            <p:ph idx="1"/>
          </p:nvPr>
        </p:nvSpPr>
        <p:spPr>
          <a:xfrm>
            <a:off x="822960" y="2241550"/>
            <a:ext cx="7543800" cy="3252094"/>
          </a:xfrm>
        </p:spPr>
        <p:txBody>
          <a:bodyPr>
            <a:normAutofit fontScale="92500" lnSpcReduction="20000"/>
          </a:bodyPr>
          <a:lstStyle/>
          <a:p>
            <a:pPr lvl="0"/>
            <a:r>
              <a:rPr lang="fa-IR" sz="2400" dirty="0"/>
              <a:t>پایگاه اطلاعات علمی جهاد دانشگاهی</a:t>
            </a:r>
            <a:endParaRPr lang="en-US" sz="2400" dirty="0"/>
          </a:p>
          <a:p>
            <a:r>
              <a:rPr lang="en-US" sz="2400" u="sng" dirty="0">
                <a:hlinkClick r:id="rId2"/>
              </a:rPr>
              <a:t>http://www.sid.ir</a:t>
            </a:r>
            <a:endParaRPr lang="en-US" sz="2400" dirty="0"/>
          </a:p>
          <a:p>
            <a:r>
              <a:rPr lang="en-US" sz="2400" dirty="0"/>
              <a:t> </a:t>
            </a:r>
            <a:r>
              <a:rPr lang="fa-IR" sz="2400" dirty="0"/>
              <a:t>سیویلیکا</a:t>
            </a:r>
            <a:endParaRPr lang="en-US" sz="2400" dirty="0"/>
          </a:p>
          <a:p>
            <a:r>
              <a:rPr lang="en-US" sz="2400" u="sng" dirty="0">
                <a:hlinkClick r:id="rId3"/>
              </a:rPr>
              <a:t>http://www.civilica.com</a:t>
            </a:r>
            <a:endParaRPr lang="en-US" sz="2400" dirty="0"/>
          </a:p>
          <a:p>
            <a:r>
              <a:rPr lang="en-US" sz="2400" dirty="0"/>
              <a:t> </a:t>
            </a:r>
            <a:r>
              <a:rPr lang="fa-IR" sz="2400" dirty="0"/>
              <a:t>بانک اطلاعات نشریات کشور</a:t>
            </a:r>
            <a:endParaRPr lang="en-US" sz="2400" dirty="0"/>
          </a:p>
          <a:p>
            <a:r>
              <a:rPr lang="en-US" sz="2400" u="sng" dirty="0">
                <a:hlinkClick r:id="rId4"/>
              </a:rPr>
              <a:t>http://www.magiran.com</a:t>
            </a:r>
            <a:endParaRPr lang="en-US" sz="2400" dirty="0"/>
          </a:p>
          <a:p>
            <a:r>
              <a:rPr lang="en-US" sz="2400" dirty="0"/>
              <a:t> </a:t>
            </a:r>
            <a:r>
              <a:rPr lang="fa-IR" sz="2400" dirty="0"/>
              <a:t>پژوهشگاه علوم و فناوری اطلاعات ایران</a:t>
            </a:r>
            <a:endParaRPr lang="en-US" sz="2400" dirty="0"/>
          </a:p>
          <a:p>
            <a:r>
              <a:rPr lang="en-US" sz="2400" u="sng" dirty="0">
                <a:hlinkClick r:id="rId5"/>
              </a:rPr>
              <a:t>http://www.irandoc.ac.ir</a:t>
            </a:r>
            <a:endParaRPr lang="fa-IR" sz="2400" u="sng" dirty="0"/>
          </a:p>
          <a:p>
            <a:r>
              <a:rPr lang="en-US" sz="2400" b="1" i="1" dirty="0">
                <a:hlinkClick r:id="rId6"/>
              </a:rPr>
              <a:t>Google Scholar</a:t>
            </a:r>
            <a:endParaRPr lang="en-US" sz="2400" b="1" dirty="0"/>
          </a:p>
          <a:p>
            <a:r>
              <a:rPr lang="en-US" sz="2400" dirty="0"/>
              <a:t>http://scholar.google.com/</a:t>
            </a:r>
          </a:p>
          <a:p>
            <a:endParaRPr lang="en-US" sz="2400" dirty="0"/>
          </a:p>
          <a:p>
            <a:endParaRPr lang="en-US" sz="2400" dirty="0"/>
          </a:p>
        </p:txBody>
      </p:sp>
    </p:spTree>
    <p:extLst>
      <p:ext uri="{BB962C8B-B14F-4D97-AF65-F5344CB8AC3E}">
        <p14:creationId xmlns:p14="http://schemas.microsoft.com/office/powerpoint/2010/main" val="4207072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دانلود مقاله</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en-US" sz="3600" dirty="0">
                <a:hlinkClick r:id="rId2"/>
              </a:rPr>
              <a:t>http://sci-hub.cc/</a:t>
            </a:r>
          </a:p>
          <a:p>
            <a:r>
              <a:rPr lang="en-US" sz="3600" dirty="0">
                <a:hlinkClick r:id="rId2"/>
              </a:rPr>
              <a:t>https://iranpaper.ir/</a:t>
            </a:r>
          </a:p>
          <a:p>
            <a:r>
              <a:rPr lang="en-US" sz="3600" dirty="0">
                <a:hlinkClick r:id="rId2"/>
              </a:rPr>
              <a:t>http://elearnica.ir/</a:t>
            </a:r>
            <a:endParaRPr lang="fa-IR" sz="3600" dirty="0"/>
          </a:p>
          <a:p>
            <a:r>
              <a:rPr lang="en-US" sz="3600" dirty="0">
                <a:hlinkClick r:id="rId3"/>
              </a:rPr>
              <a:t>http://freepaper.me/</a:t>
            </a:r>
            <a:endParaRPr lang="fa-IR" sz="3600" dirty="0"/>
          </a:p>
          <a:p>
            <a:r>
              <a:rPr lang="en-US" sz="3600" dirty="0">
                <a:hlinkClick r:id="rId4"/>
              </a:rPr>
              <a:t>http://bookfi.org/</a:t>
            </a:r>
            <a:endParaRPr lang="fa-IR" sz="3600" dirty="0"/>
          </a:p>
          <a:p>
            <a:endParaRPr lang="en-US" sz="3600" dirty="0"/>
          </a:p>
        </p:txBody>
      </p:sp>
    </p:spTree>
    <p:extLst>
      <p:ext uri="{BB962C8B-B14F-4D97-AF65-F5344CB8AC3E}">
        <p14:creationId xmlns:p14="http://schemas.microsoft.com/office/powerpoint/2010/main" val="810787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394E-83D8-4247-AE55-04AC91B4CFA9}"/>
              </a:ext>
            </a:extLst>
          </p:cNvPr>
          <p:cNvSpPr>
            <a:spLocks noGrp="1"/>
          </p:cNvSpPr>
          <p:nvPr>
            <p:ph type="title"/>
          </p:nvPr>
        </p:nvSpPr>
        <p:spPr/>
        <p:txBody>
          <a:bodyPr>
            <a:normAutofit fontScale="90000"/>
          </a:bodyPr>
          <a:lstStyle/>
          <a:p>
            <a:pPr algn="ctr"/>
            <a:r>
              <a:rPr lang="en-US" sz="5400" dirty="0">
                <a:latin typeface="+mn-lt"/>
                <a:ea typeface="+mn-ea"/>
                <a:cs typeface="B Nazanin" panose="00000400000000000000" pitchFamily="2" charset="-78"/>
              </a:rPr>
              <a:t>ISI</a:t>
            </a:r>
            <a:r>
              <a:rPr lang="fa-IR" sz="5400" dirty="0">
                <a:latin typeface="+mn-lt"/>
                <a:ea typeface="+mn-ea"/>
                <a:cs typeface="B Nazanin" panose="00000400000000000000" pitchFamily="2" charset="-78"/>
              </a:rPr>
              <a:t> یا </a:t>
            </a:r>
            <a:r>
              <a:rPr lang="en-US" sz="5400" dirty="0">
                <a:latin typeface="+mn-lt"/>
                <a:ea typeface="+mn-ea"/>
                <a:cs typeface="B Nazanin" panose="00000400000000000000" pitchFamily="2" charset="-78"/>
              </a:rPr>
              <a:t>Scopus</a:t>
            </a:r>
          </a:p>
        </p:txBody>
      </p:sp>
      <p:sp>
        <p:nvSpPr>
          <p:cNvPr id="3" name="Content Placeholder 2">
            <a:extLst>
              <a:ext uri="{FF2B5EF4-FFF2-40B4-BE49-F238E27FC236}">
                <a16:creationId xmlns:a16="http://schemas.microsoft.com/office/drawing/2014/main" id="{A0772B0A-132D-45AF-9446-363006F2C21C}"/>
              </a:ext>
            </a:extLst>
          </p:cNvPr>
          <p:cNvSpPr>
            <a:spLocks noGrp="1"/>
          </p:cNvSpPr>
          <p:nvPr>
            <p:ph idx="1"/>
          </p:nvPr>
        </p:nvSpPr>
        <p:spPr/>
        <p:txBody>
          <a:bodyPr>
            <a:normAutofit/>
          </a:bodyPr>
          <a:lstStyle/>
          <a:p>
            <a:pPr algn="just" rtl="1">
              <a:buFont typeface="Wingdings" panose="05000000000000000000" pitchFamily="2" charset="2"/>
              <a:buChar char="§"/>
            </a:pPr>
            <a:r>
              <a:rPr lang="en-US" sz="2400" dirty="0"/>
              <a:t>ISI</a:t>
            </a:r>
            <a:r>
              <a:rPr lang="fa-IR" sz="2400" dirty="0"/>
              <a:t>: موسسه اطلاعات علمی </a:t>
            </a:r>
            <a:r>
              <a:rPr lang="en-US" sz="2400" dirty="0"/>
              <a:t>Institute for Scientific Information</a:t>
            </a:r>
            <a:r>
              <a:rPr lang="fa-IR" sz="2400" dirty="0"/>
              <a:t>تحت نظارت کمپانی تامسون رویترز آمریکایی فعالیت می کند</a:t>
            </a:r>
            <a:r>
              <a:rPr lang="en-US" sz="2400" dirty="0"/>
              <a:t>.</a:t>
            </a:r>
          </a:p>
          <a:p>
            <a:pPr lvl="1" algn="just" rtl="1">
              <a:buFont typeface="Wingdings" panose="05000000000000000000" pitchFamily="2" charset="2"/>
              <a:buChar char="§"/>
            </a:pPr>
            <a:r>
              <a:rPr lang="fa-IR" sz="2000" b="1" dirty="0"/>
              <a:t>استاندار</a:t>
            </a:r>
            <a:r>
              <a:rPr lang="en-US" sz="2000" b="1" dirty="0"/>
              <a:t>n</a:t>
            </a:r>
            <a:r>
              <a:rPr lang="fa-IR" sz="2000" b="1" dirty="0"/>
              <a:t>های بالا </a:t>
            </a:r>
            <a:r>
              <a:rPr lang="fa-IR" sz="2000" dirty="0"/>
              <a:t>بطوریکه معیارهای ارزیابی و ارزش دهی این موسسه مورد قبول تمامی مراکز پژوهشی و علمی دنیا بوده، یکی از پایگاه معتبر و همچنین جایگاه نخست جهانی قرار گرفته است</a:t>
            </a:r>
          </a:p>
          <a:p>
            <a:pPr lvl="1" algn="just" rtl="1">
              <a:buFont typeface="Wingdings" panose="05000000000000000000" pitchFamily="2" charset="2"/>
              <a:buChar char="§"/>
            </a:pPr>
            <a:r>
              <a:rPr lang="en-US" sz="2000" dirty="0"/>
              <a:t>ISI</a:t>
            </a:r>
            <a:r>
              <a:rPr lang="fa-IR" sz="2000" dirty="0"/>
              <a:t> بانک اطلاعاتی خود را بر اساس </a:t>
            </a:r>
            <a:r>
              <a:rPr lang="fa-IR" sz="2000" b="1" dirty="0"/>
              <a:t>شاخصی</a:t>
            </a:r>
            <a:r>
              <a:rPr lang="fa-IR" sz="2000" dirty="0"/>
              <a:t> با عنوان </a:t>
            </a:r>
            <a:r>
              <a:rPr lang="fa-IR" sz="2000" b="1" dirty="0"/>
              <a:t>ضریب تاثیرگذاری </a:t>
            </a:r>
            <a:r>
              <a:rPr lang="fa-IR" sz="2000" dirty="0"/>
              <a:t>ارزیابی می‌کند</a:t>
            </a:r>
          </a:p>
          <a:p>
            <a:pPr lvl="1" algn="just" rtl="1">
              <a:buFont typeface="Wingdings" panose="05000000000000000000" pitchFamily="2" charset="2"/>
              <a:buChar char="§"/>
            </a:pPr>
            <a:r>
              <a:rPr lang="fa-IR" sz="2000" dirty="0"/>
              <a:t>ضریب تاثیر به مفهوم میانگین ارجاعات سال اخیر به آیتم های چاپ شده در یک مجله خاص در  دو سال قبل می باشد.</a:t>
            </a:r>
          </a:p>
          <a:p>
            <a:pPr algn="r" rtl="1">
              <a:buFont typeface="Wingdings" panose="05000000000000000000" pitchFamily="2" charset="2"/>
              <a:buChar char="§"/>
            </a:pPr>
            <a:r>
              <a:rPr lang="en-US" sz="2400" dirty="0"/>
              <a:t>:Scopus</a:t>
            </a:r>
            <a:r>
              <a:rPr lang="fa-IR" sz="2400" dirty="0"/>
              <a:t>اسکوپوس اواخر </a:t>
            </a:r>
            <a:r>
              <a:rPr lang="fa-IR" sz="2400" b="1" dirty="0"/>
              <a:t>سال 2004 از سوی الزوير </a:t>
            </a:r>
            <a:r>
              <a:rPr lang="fa-IR" sz="2400" dirty="0"/>
              <a:t>(ناشر هلندی)   با همکاری 21موسسه از سراسر دنیا تاسیس شد یکی از نمایه‌های استنادی معتبر و شناخته‌شده جهان ‌است</a:t>
            </a:r>
          </a:p>
          <a:p>
            <a:pPr lvl="1" algn="r" rtl="1">
              <a:buFont typeface="Wingdings" panose="05000000000000000000" pitchFamily="2" charset="2"/>
              <a:buChar char="§"/>
            </a:pPr>
            <a:r>
              <a:rPr lang="fa-IR" sz="2000" dirty="0"/>
              <a:t>برای جستجوی سریع، آسان و جامع بکار می رود.</a:t>
            </a:r>
          </a:p>
          <a:p>
            <a:pPr lvl="1" algn="r" rtl="1">
              <a:buFont typeface="Wingdings" panose="05000000000000000000" pitchFamily="2" charset="2"/>
              <a:buChar char="§"/>
            </a:pPr>
            <a:r>
              <a:rPr lang="fa-IR" sz="2000" dirty="0"/>
              <a:t> برای دسترسی به اطلاعات کتاب‌شناختی و مقاله های آن نیاز به پرداخت هزینه و گرفتن اشتراک دارید.</a:t>
            </a:r>
            <a:endParaRPr lang="en-US" sz="2000" dirty="0"/>
          </a:p>
        </p:txBody>
      </p:sp>
    </p:spTree>
    <p:extLst>
      <p:ext uri="{BB962C8B-B14F-4D97-AF65-F5344CB8AC3E}">
        <p14:creationId xmlns:p14="http://schemas.microsoft.com/office/powerpoint/2010/main" val="647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1037A-5975-4458-B8BE-DF4355942993}"/>
              </a:ext>
            </a:extLst>
          </p:cNvPr>
          <p:cNvSpPr>
            <a:spLocks noGrp="1"/>
          </p:cNvSpPr>
          <p:nvPr>
            <p:ph type="sldNum" sz="quarter" idx="12"/>
          </p:nvPr>
        </p:nvSpPr>
        <p:spPr/>
        <p:txBody>
          <a:bodyPr/>
          <a:lstStyle/>
          <a:p>
            <a:fld id="{401CF334-2D5C-4859-84A6-CA7E6E43FAEB}" type="slidenum">
              <a:rPr lang="en-US" smtClean="0"/>
              <a:pPr/>
              <a:t>30</a:t>
            </a:fld>
            <a:endParaRPr lang="en-US" dirty="0"/>
          </a:p>
        </p:txBody>
      </p:sp>
      <p:sp>
        <p:nvSpPr>
          <p:cNvPr id="3" name="Content Placeholder 2">
            <a:extLst>
              <a:ext uri="{FF2B5EF4-FFF2-40B4-BE49-F238E27FC236}">
                <a16:creationId xmlns:a16="http://schemas.microsoft.com/office/drawing/2014/main" id="{2FBC83E5-D25C-419A-AFB2-F2C91DBD135B}"/>
              </a:ext>
            </a:extLst>
          </p:cNvPr>
          <p:cNvSpPr>
            <a:spLocks noGrp="1"/>
          </p:cNvSpPr>
          <p:nvPr>
            <p:ph idx="1"/>
          </p:nvPr>
        </p:nvSpPr>
        <p:spPr/>
        <p:txBody>
          <a:bodyPr/>
          <a:lstStyle/>
          <a:p>
            <a:r>
              <a:rPr lang="fa-IR" dirty="0"/>
              <a:t>افزونه ای برای مشاهده ضریب تاثیر و چارک بندی مجله</a:t>
            </a:r>
            <a:endParaRPr lang="en-US" dirty="0"/>
          </a:p>
        </p:txBody>
      </p:sp>
      <p:sp>
        <p:nvSpPr>
          <p:cNvPr id="4" name="Title 3">
            <a:extLst>
              <a:ext uri="{FF2B5EF4-FFF2-40B4-BE49-F238E27FC236}">
                <a16:creationId xmlns:a16="http://schemas.microsoft.com/office/drawing/2014/main" id="{F30CBAF4-DD1C-4811-98A9-696E23626CD4}"/>
              </a:ext>
            </a:extLst>
          </p:cNvPr>
          <p:cNvSpPr>
            <a:spLocks noGrp="1"/>
          </p:cNvSpPr>
          <p:nvPr>
            <p:ph type="title"/>
          </p:nvPr>
        </p:nvSpPr>
        <p:spPr/>
        <p:txBody>
          <a:bodyPr/>
          <a:lstStyle/>
          <a:p>
            <a:r>
              <a:rPr lang="en-US" dirty="0" err="1"/>
              <a:t>PaperPop</a:t>
            </a:r>
            <a:r>
              <a:rPr lang="en-US" dirty="0"/>
              <a:t> for chrome</a:t>
            </a:r>
          </a:p>
        </p:txBody>
      </p:sp>
      <p:pic>
        <p:nvPicPr>
          <p:cNvPr id="6" name="Picture 5">
            <a:extLst>
              <a:ext uri="{FF2B5EF4-FFF2-40B4-BE49-F238E27FC236}">
                <a16:creationId xmlns:a16="http://schemas.microsoft.com/office/drawing/2014/main" id="{733945A5-5996-4E1C-8CCF-989642F740BD}"/>
              </a:ext>
            </a:extLst>
          </p:cNvPr>
          <p:cNvPicPr>
            <a:picLocks noChangeAspect="1"/>
          </p:cNvPicPr>
          <p:nvPr/>
        </p:nvPicPr>
        <p:blipFill>
          <a:blip r:embed="rId2"/>
          <a:stretch>
            <a:fillRect/>
          </a:stretch>
        </p:blipFill>
        <p:spPr>
          <a:xfrm>
            <a:off x="665018" y="2505748"/>
            <a:ext cx="7652327" cy="4140710"/>
          </a:xfrm>
          <a:prstGeom prst="rect">
            <a:avLst/>
          </a:prstGeom>
        </p:spPr>
      </p:pic>
    </p:spTree>
    <p:extLst>
      <p:ext uri="{BB962C8B-B14F-4D97-AF65-F5344CB8AC3E}">
        <p14:creationId xmlns:p14="http://schemas.microsoft.com/office/powerpoint/2010/main" val="286247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2E3C-3D8B-4B7D-B467-AA94ABECE83F}"/>
              </a:ext>
            </a:extLst>
          </p:cNvPr>
          <p:cNvSpPr>
            <a:spLocks noGrp="1"/>
          </p:cNvSpPr>
          <p:nvPr>
            <p:ph type="title"/>
          </p:nvPr>
        </p:nvSpPr>
        <p:spPr/>
        <p:txBody>
          <a:bodyPr>
            <a:normAutofit fontScale="90000"/>
          </a:bodyPr>
          <a:lstStyle/>
          <a:p>
            <a:pPr algn="ctr"/>
            <a:r>
              <a:rPr lang="en-US" sz="6600" dirty="0">
                <a:latin typeface="+mn-lt"/>
                <a:ea typeface="+mn-ea"/>
                <a:cs typeface="B Nazanin" panose="00000400000000000000" pitchFamily="2" charset="-78"/>
              </a:rPr>
              <a:t>ISI</a:t>
            </a:r>
            <a:r>
              <a:rPr lang="fa-IR" sz="6600" dirty="0">
                <a:latin typeface="+mn-lt"/>
                <a:ea typeface="+mn-ea"/>
                <a:cs typeface="B Nazanin" panose="00000400000000000000" pitchFamily="2" charset="-78"/>
              </a:rPr>
              <a:t> یا </a:t>
            </a:r>
            <a:r>
              <a:rPr lang="en-US" sz="6600" dirty="0">
                <a:latin typeface="+mn-lt"/>
                <a:ea typeface="+mn-ea"/>
                <a:cs typeface="B Nazanin" panose="00000400000000000000" pitchFamily="2" charset="-78"/>
              </a:rPr>
              <a:t>Scopus</a:t>
            </a:r>
            <a:endParaRPr lang="en-US" sz="6600" dirty="0"/>
          </a:p>
        </p:txBody>
      </p:sp>
      <p:sp>
        <p:nvSpPr>
          <p:cNvPr id="3" name="Content Placeholder 2">
            <a:extLst>
              <a:ext uri="{FF2B5EF4-FFF2-40B4-BE49-F238E27FC236}">
                <a16:creationId xmlns:a16="http://schemas.microsoft.com/office/drawing/2014/main" id="{FCE6DA2D-DDF7-4CE1-8202-684763B4AAAF}"/>
              </a:ext>
            </a:extLst>
          </p:cNvPr>
          <p:cNvSpPr>
            <a:spLocks noGrp="1"/>
          </p:cNvSpPr>
          <p:nvPr>
            <p:ph idx="1"/>
          </p:nvPr>
        </p:nvSpPr>
        <p:spPr/>
        <p:txBody>
          <a:bodyPr>
            <a:normAutofit/>
          </a:bodyPr>
          <a:lstStyle/>
          <a:p>
            <a:pPr algn="just" rtl="1">
              <a:buFont typeface="Wingdings" panose="05000000000000000000" pitchFamily="2" charset="2"/>
              <a:buChar char="§"/>
            </a:pPr>
            <a:r>
              <a:rPr lang="fa-IR" sz="2400" dirty="0"/>
              <a:t>در حالت کلی پایگاه </a:t>
            </a:r>
            <a:r>
              <a:rPr lang="fa-IR" sz="2400" b="1" dirty="0"/>
              <a:t>اسکوپوس حدودا 20 درصد نسبت به پایگاه استنادی </a:t>
            </a:r>
            <a:r>
              <a:rPr lang="en-US" sz="2400" b="1" dirty="0"/>
              <a:t>WOS</a:t>
            </a:r>
            <a:r>
              <a:rPr lang="fa-IR" sz="2400" b="1" dirty="0"/>
              <a:t> پوشش بیشتری  دارد</a:t>
            </a:r>
          </a:p>
          <a:p>
            <a:pPr lvl="1" algn="just" rtl="1">
              <a:buFont typeface="Wingdings" panose="05000000000000000000" pitchFamily="2" charset="2"/>
              <a:buChar char="§"/>
            </a:pPr>
            <a:r>
              <a:rPr lang="fa-IR" sz="2000" dirty="0"/>
              <a:t>تفاوت های پوشش دهی این دو نمایه  </a:t>
            </a:r>
            <a:r>
              <a:rPr lang="en-US" sz="2000" dirty="0" err="1"/>
              <a:t>isi</a:t>
            </a:r>
            <a:r>
              <a:rPr lang="en-US" sz="2000" dirty="0"/>
              <a:t>  </a:t>
            </a:r>
            <a:r>
              <a:rPr lang="fa-IR" sz="2000" dirty="0"/>
              <a:t>و </a:t>
            </a:r>
            <a:r>
              <a:rPr lang="en-US" sz="2000" dirty="0" err="1"/>
              <a:t>scopus</a:t>
            </a:r>
            <a:r>
              <a:rPr lang="en-US" sz="2000" dirty="0"/>
              <a:t> ، </a:t>
            </a:r>
            <a:r>
              <a:rPr lang="fa-IR" sz="2000" dirty="0"/>
              <a:t>در ابتدا تفاوت های موضوعی هستند </a:t>
            </a:r>
            <a:r>
              <a:rPr lang="en-US" sz="2000" dirty="0" err="1"/>
              <a:t>isi</a:t>
            </a:r>
            <a:r>
              <a:rPr lang="en-US" sz="2000" dirty="0"/>
              <a:t> </a:t>
            </a:r>
            <a:r>
              <a:rPr lang="fa-IR" sz="2000" dirty="0"/>
              <a:t>در حوزه های علوم انسانی و اجتماعی و هنر از نظر محتوا و هدف نسبت به  </a:t>
            </a:r>
            <a:r>
              <a:rPr lang="en-US" sz="2000" dirty="0" err="1"/>
              <a:t>scopus</a:t>
            </a:r>
            <a:r>
              <a:rPr lang="en-US" sz="2000" dirty="0"/>
              <a:t> </a:t>
            </a:r>
            <a:r>
              <a:rPr lang="fa-IR" sz="2000" dirty="0"/>
              <a:t>برتر است</a:t>
            </a:r>
            <a:endParaRPr lang="fa-IR" sz="2000" b="1" dirty="0"/>
          </a:p>
          <a:p>
            <a:pPr algn="just" rtl="1">
              <a:buFont typeface="Wingdings" panose="05000000000000000000" pitchFamily="2" charset="2"/>
              <a:buChar char="§"/>
            </a:pPr>
            <a:r>
              <a:rPr lang="fa-IR" sz="2400" b="1" dirty="0"/>
              <a:t>اسکوپوس مقالات قبل از سال ۱۹۹۵ راندارد </a:t>
            </a:r>
            <a:r>
              <a:rPr lang="fa-IR" sz="2400" dirty="0"/>
              <a:t>بر خلاف وب آو ساینس که تا سال ۱۹۴۵ را شامل می‌شود و گوگل اسکالر نسبت به این پایگاه‌ها دقت کمتری دارد و اطلاعات مربوط به یاد کرد در آن کمی معیوب است و دیر به دیر به روز رسانی می‌شود.</a:t>
            </a:r>
          </a:p>
          <a:p>
            <a:pPr rtl="1">
              <a:buFont typeface="Wingdings" panose="05000000000000000000" pitchFamily="2" charset="2"/>
              <a:buChar char="§"/>
            </a:pPr>
            <a:r>
              <a:rPr lang="fa-IR" sz="2400" dirty="0"/>
              <a:t> فاکتورهای تاثیری  دو نمایه  نیز متفاوت هستند. شاخصی که اسکوپوس از آن بهره می برد شاخص </a:t>
            </a:r>
            <a:r>
              <a:rPr lang="en-US" sz="2400" dirty="0"/>
              <a:t>SJR </a:t>
            </a:r>
            <a:r>
              <a:rPr lang="en-US" sz="2400" dirty="0" err="1"/>
              <a:t>SCImago</a:t>
            </a:r>
            <a:r>
              <a:rPr lang="en-US" sz="2400" dirty="0"/>
              <a:t> Journal &amp; Country Rank </a:t>
            </a:r>
            <a:r>
              <a:rPr lang="fa-IR" sz="2400" dirty="0"/>
              <a:t> هست  که کیفیت ارجاعات، ارجاع به خود، مدت زمان، آنالیز نوع و تعداد مقالات را در نظر گرفته می‌شود.</a:t>
            </a:r>
            <a:endParaRPr lang="en-US" sz="2400" dirty="0"/>
          </a:p>
          <a:p>
            <a:pPr rtl="1">
              <a:buFont typeface="Wingdings" panose="05000000000000000000" pitchFamily="2" charset="2"/>
              <a:buChar char="§"/>
            </a:pPr>
            <a:r>
              <a:rPr lang="fa-IR" sz="2400" dirty="0"/>
              <a:t>اما مهمترین شاخص  </a:t>
            </a:r>
            <a:r>
              <a:rPr lang="en-US" sz="2400" dirty="0"/>
              <a:t>ISI </a:t>
            </a:r>
            <a:r>
              <a:rPr lang="fa-IR" sz="2400" dirty="0"/>
              <a:t>که  ضریب تاثیر یا همان </a:t>
            </a:r>
            <a:r>
              <a:rPr lang="en-US" sz="2400" dirty="0"/>
              <a:t>IF</a:t>
            </a:r>
            <a:r>
              <a:rPr lang="fa-IR" sz="2400" dirty="0"/>
              <a:t>هست  تنها یک شاخص برای اعتبار سنجی است. که از مهمترین نقدهای وارده به شاخص </a:t>
            </a:r>
            <a:r>
              <a:rPr lang="en-US" sz="2400" dirty="0"/>
              <a:t>IF </a:t>
            </a:r>
            <a:r>
              <a:rPr lang="fa-IR" sz="2400" dirty="0"/>
              <a:t>می‌توان به "عدم لحاظ کیفیت ارجاع"، "شامل شدن ارجاع به خود" و "آنالیز تنها نشریات انگلیسی زبان" اشاره کرد.</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28880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انواع مقاله</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l" rtl="0"/>
            <a:r>
              <a:rPr lang="en-US" sz="3200" dirty="0">
                <a:latin typeface="Times New Roman" panose="02020603050405020304" pitchFamily="18" charset="0"/>
                <a:cs typeface="Times New Roman" panose="02020603050405020304" pitchFamily="18" charset="0"/>
              </a:rPr>
              <a:t>Original paper</a:t>
            </a:r>
          </a:p>
          <a:p>
            <a:pPr algn="l" rtl="0"/>
            <a:r>
              <a:rPr lang="en-US" sz="3200" dirty="0">
                <a:latin typeface="Times New Roman" panose="02020603050405020304" pitchFamily="18" charset="0"/>
                <a:cs typeface="Times New Roman" panose="02020603050405020304" pitchFamily="18" charset="0"/>
              </a:rPr>
              <a:t>Technical paper</a:t>
            </a:r>
          </a:p>
          <a:p>
            <a:pPr algn="l" rtl="0"/>
            <a:r>
              <a:rPr lang="en-US" sz="3200" dirty="0">
                <a:latin typeface="Times New Roman" panose="02020603050405020304" pitchFamily="18" charset="0"/>
                <a:cs typeface="Times New Roman" panose="02020603050405020304" pitchFamily="18" charset="0"/>
              </a:rPr>
              <a:t>Review paper</a:t>
            </a:r>
          </a:p>
          <a:p>
            <a:pPr algn="l" rtl="0"/>
            <a:r>
              <a:rPr lang="en-US" sz="3200" dirty="0">
                <a:latin typeface="Times New Roman" panose="02020603050405020304" pitchFamily="18" charset="0"/>
                <a:cs typeface="Times New Roman" panose="02020603050405020304" pitchFamily="18" charset="0"/>
              </a:rPr>
              <a:t>Erratum</a:t>
            </a:r>
          </a:p>
          <a:p>
            <a:pPr algn="l" rtl="0"/>
            <a:r>
              <a:rPr lang="en-US" sz="3200" dirty="0">
                <a:latin typeface="Times New Roman" panose="02020603050405020304" pitchFamily="18" charset="0"/>
                <a:cs typeface="Times New Roman" panose="02020603050405020304" pitchFamily="18" charset="0"/>
              </a:rPr>
              <a:t>Special issue</a:t>
            </a:r>
          </a:p>
          <a:p>
            <a:pPr algn="l" rtl="0"/>
            <a:endParaRPr lang="en-US" sz="3200" dirty="0"/>
          </a:p>
        </p:txBody>
      </p:sp>
      <p:sp>
        <p:nvSpPr>
          <p:cNvPr id="5" name="TextBox 4">
            <a:extLst>
              <a:ext uri="{FF2B5EF4-FFF2-40B4-BE49-F238E27FC236}">
                <a16:creationId xmlns:a16="http://schemas.microsoft.com/office/drawing/2014/main" id="{098A59DC-8F8F-4520-8156-92AE4C6E898B}"/>
              </a:ext>
            </a:extLst>
          </p:cNvPr>
          <p:cNvSpPr txBox="1"/>
          <p:nvPr/>
        </p:nvSpPr>
        <p:spPr>
          <a:xfrm>
            <a:off x="3379355" y="1575045"/>
            <a:ext cx="4578926" cy="2862322"/>
          </a:xfrm>
          <a:prstGeom prst="rect">
            <a:avLst/>
          </a:prstGeom>
          <a:noFill/>
        </p:spPr>
        <p:txBody>
          <a:bodyPr wrap="square">
            <a:spAutoFit/>
          </a:bodyPr>
          <a:lstStyle/>
          <a:p>
            <a:r>
              <a:rPr lang="fa-IR" sz="3600" b="0" i="0" dirty="0">
                <a:solidFill>
                  <a:srgbClr val="404040"/>
                </a:solidFill>
                <a:effectLst/>
                <a:latin typeface="Inter"/>
                <a:cs typeface="B Nazanin" panose="00000400000000000000" pitchFamily="2" charset="-78"/>
              </a:rPr>
              <a:t>مقاله اصلی</a:t>
            </a:r>
            <a:br>
              <a:rPr lang="fa-IR" sz="3600" dirty="0">
                <a:cs typeface="B Nazanin" panose="00000400000000000000" pitchFamily="2" charset="-78"/>
              </a:rPr>
            </a:br>
            <a:r>
              <a:rPr lang="fa-IR" sz="3600" b="0" i="0" dirty="0">
                <a:solidFill>
                  <a:srgbClr val="404040"/>
                </a:solidFill>
                <a:effectLst/>
                <a:latin typeface="Inter"/>
                <a:cs typeface="B Nazanin" panose="00000400000000000000" pitchFamily="2" charset="-78"/>
              </a:rPr>
              <a:t>مقاله فنی</a:t>
            </a:r>
            <a:br>
              <a:rPr lang="fa-IR" sz="3600" dirty="0">
                <a:cs typeface="B Nazanin" panose="00000400000000000000" pitchFamily="2" charset="-78"/>
              </a:rPr>
            </a:br>
            <a:r>
              <a:rPr lang="fa-IR" sz="3600" b="0" i="0" dirty="0">
                <a:solidFill>
                  <a:srgbClr val="404040"/>
                </a:solidFill>
                <a:effectLst/>
                <a:latin typeface="Inter"/>
                <a:cs typeface="B Nazanin" panose="00000400000000000000" pitchFamily="2" charset="-78"/>
              </a:rPr>
              <a:t>مقاله مروری</a:t>
            </a:r>
            <a:br>
              <a:rPr lang="fa-IR" sz="3600" dirty="0">
                <a:cs typeface="B Nazanin" panose="00000400000000000000" pitchFamily="2" charset="-78"/>
              </a:rPr>
            </a:br>
            <a:r>
              <a:rPr lang="fa-IR" sz="3600" b="0" i="0" dirty="0">
                <a:solidFill>
                  <a:srgbClr val="404040"/>
                </a:solidFill>
                <a:effectLst/>
                <a:latin typeface="Inter"/>
                <a:cs typeface="B Nazanin" panose="00000400000000000000" pitchFamily="2" charset="-78"/>
              </a:rPr>
              <a:t>اصلاحیه</a:t>
            </a:r>
            <a:br>
              <a:rPr lang="fa-IR" sz="3600" dirty="0">
                <a:cs typeface="B Nazanin" panose="00000400000000000000" pitchFamily="2" charset="-78"/>
              </a:rPr>
            </a:br>
            <a:r>
              <a:rPr lang="fa-IR" sz="3600" b="0" i="0" dirty="0">
                <a:solidFill>
                  <a:srgbClr val="404040"/>
                </a:solidFill>
                <a:effectLst/>
                <a:latin typeface="Inter"/>
                <a:cs typeface="B Nazanin" panose="00000400000000000000" pitchFamily="2" charset="-78"/>
              </a:rPr>
              <a:t>ویژه‌نامه</a:t>
            </a:r>
            <a:endParaRPr lang="en-US" sz="3600" dirty="0">
              <a:cs typeface="B Nazanin" panose="00000400000000000000" pitchFamily="2" charset="-78"/>
            </a:endParaRPr>
          </a:p>
        </p:txBody>
      </p:sp>
    </p:spTree>
    <p:extLst>
      <p:ext uri="{BB962C8B-B14F-4D97-AF65-F5344CB8AC3E}">
        <p14:creationId xmlns:p14="http://schemas.microsoft.com/office/powerpoint/2010/main" val="14051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انواع مقاله</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a:latin typeface="Times New Roman" panose="02020603050405020304" pitchFamily="18" charset="0"/>
              </a:rPr>
              <a:t>در ژورنالهای خارجى معمولا اين تقسيم بندى به شكل زير است:</a:t>
            </a:r>
            <a:endParaRPr lang="en-US" sz="2400" dirty="0">
              <a:latin typeface="Times New Roman" panose="02020603050405020304" pitchFamily="18" charset="0"/>
            </a:endParaRPr>
          </a:p>
          <a:p>
            <a:pPr algn="r" rtl="1"/>
            <a:r>
              <a:rPr lang="fa-IR" sz="2400" dirty="0">
                <a:latin typeface="Times New Roman" panose="02020603050405020304" pitchFamily="18" charset="0"/>
              </a:rPr>
              <a:t>۱-</a:t>
            </a:r>
            <a:r>
              <a:rPr lang="fa-IR" sz="2400" b="1" dirty="0">
                <a:latin typeface="Times New Roman" panose="02020603050405020304" pitchFamily="18" charset="0"/>
              </a:rPr>
              <a:t> مقاله پژوهشی تحقیقی</a:t>
            </a:r>
            <a:r>
              <a:rPr lang="fa-IR" sz="2400" dirty="0">
                <a:latin typeface="Times New Roman" panose="02020603050405020304" pitchFamily="18" charset="0"/>
              </a:rPr>
              <a:t>، پژوهشی اصیل ، </a:t>
            </a:r>
            <a:r>
              <a:rPr lang="en-US" sz="2400" dirty="0">
                <a:latin typeface="Times New Roman" panose="02020603050405020304" pitchFamily="18" charset="0"/>
              </a:rPr>
              <a:t>Original Paper</a:t>
            </a:r>
            <a:r>
              <a:rPr lang="fa-IR" sz="2400" dirty="0">
                <a:latin typeface="Times New Roman" panose="02020603050405020304" pitchFamily="18" charset="0"/>
              </a:rPr>
              <a:t>: برگرفته از پژوهشی که به تازگی پایان یافته است. ویژگی آن داشتن یک ایده و ابتکار و نتیجه کاملا جدید است و به این معنی هست که نویسنده ایده و موضوع جدیدی را به‌عنوان کار تحقیقی مطرح می‌کند و نتایج جدید خود را منتشر می‌کند.</a:t>
            </a:r>
            <a:endParaRPr lang="en-US" sz="2400" dirty="0">
              <a:latin typeface="Times New Roman" panose="02020603050405020304" pitchFamily="18" charset="0"/>
            </a:endParaRPr>
          </a:p>
          <a:p>
            <a:pPr algn="r" rtl="1"/>
            <a:r>
              <a:rPr lang="en-US" sz="2400" dirty="0">
                <a:latin typeface="Times New Roman" panose="02020603050405020304" pitchFamily="18" charset="0"/>
              </a:rPr>
              <a:t>٢- </a:t>
            </a:r>
            <a:r>
              <a:rPr lang="fa-IR" sz="2400" b="1" dirty="0">
                <a:latin typeface="Times New Roman" panose="02020603050405020304" pitchFamily="18" charset="0"/>
              </a:rPr>
              <a:t>مقاله مرورى </a:t>
            </a:r>
            <a:r>
              <a:rPr lang="en-US" sz="2400" dirty="0">
                <a:latin typeface="Times New Roman" panose="02020603050405020304" pitchFamily="18" charset="0"/>
              </a:rPr>
              <a:t>Review paper</a:t>
            </a:r>
            <a:r>
              <a:rPr lang="fa-IR" sz="2400" dirty="0">
                <a:latin typeface="Times New Roman" panose="02020603050405020304" pitchFamily="18" charset="0"/>
              </a:rPr>
              <a:t>:اين اين مقاله به تحليل كلان و ارزيابى انتقادى نوشته هايى كه قبلاً منتشر شده است مؤلف مقاله مرورى میپردازد. </a:t>
            </a:r>
          </a:p>
          <a:p>
            <a:pPr algn="r" rtl="1"/>
            <a:r>
              <a:rPr lang="fa-IR" sz="2400" dirty="0">
                <a:latin typeface="Times New Roman" panose="02020603050405020304" pitchFamily="18" charset="0"/>
              </a:rPr>
              <a:t>۳-</a:t>
            </a:r>
            <a:r>
              <a:rPr lang="fa-IR" sz="2400" b="1" dirty="0">
                <a:latin typeface="Times New Roman" panose="02020603050405020304" pitchFamily="18" charset="0"/>
              </a:rPr>
              <a:t>مقالات کنفرانس</a:t>
            </a:r>
            <a:r>
              <a:rPr lang="fa-IR" sz="2400" dirty="0">
                <a:latin typeface="Times New Roman" panose="02020603050405020304" pitchFamily="18" charset="0"/>
              </a:rPr>
              <a:t>: شفاهی (ارائه ۲۰ دقیقه‌ای- ۱۵ دقیقه ارائه- ۵ پرسش و پاسخ) - پوستر (درصورت عدم موافقت برای ارائه: پوستر مقاله در محل تعیین شده همایش نمایش داده می‌شود و در یک زمان مشخصی نویسندگان آن را ارائه می‌دهند. </a:t>
            </a:r>
            <a:endParaRPr lang="en-US" sz="2400" dirty="0">
              <a:latin typeface="Times New Roman" panose="02020603050405020304" pitchFamily="18" charset="0"/>
            </a:endParaRPr>
          </a:p>
        </p:txBody>
      </p:sp>
    </p:spTree>
    <p:extLst>
      <p:ext uri="{BB962C8B-B14F-4D97-AF65-F5344CB8AC3E}">
        <p14:creationId xmlns:p14="http://schemas.microsoft.com/office/powerpoint/2010/main" val="1426388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72203"/>
            <a:ext cx="7543800" cy="406311"/>
          </a:xfrm>
        </p:spPr>
        <p:txBody>
          <a:bodyPr>
            <a:normAutofit fontScale="90000"/>
          </a:bodyPr>
          <a:lstStyle/>
          <a:p>
            <a:r>
              <a:rPr lang="en-US" dirty="0"/>
              <a:t>http://www.mseconf.com/fa/</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3574" y="1478514"/>
            <a:ext cx="7385714" cy="4171429"/>
          </a:xfrm>
          <a:prstGeom prst="rect">
            <a:avLst/>
          </a:prstGeom>
        </p:spPr>
      </p:pic>
    </p:spTree>
    <p:extLst>
      <p:ext uri="{BB962C8B-B14F-4D97-AF65-F5344CB8AC3E}">
        <p14:creationId xmlns:p14="http://schemas.microsoft.com/office/powerpoint/2010/main" val="127156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950929"/>
            <a:ext cx="7543800" cy="379619"/>
          </a:xfrm>
        </p:spPr>
        <p:txBody>
          <a:bodyPr>
            <a:normAutofit fontScale="90000"/>
          </a:bodyPr>
          <a:lstStyle/>
          <a:p>
            <a:r>
              <a:rPr lang="en-US" dirty="0"/>
              <a:t>http://cie45.event.univ-lorraine.fr/</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229143" y="1349620"/>
            <a:ext cx="6685715" cy="4342857"/>
          </a:xfrm>
          <a:prstGeom prst="rect">
            <a:avLst/>
          </a:prstGeom>
        </p:spPr>
      </p:pic>
    </p:spTree>
    <p:extLst>
      <p:ext uri="{BB962C8B-B14F-4D97-AF65-F5344CB8AC3E}">
        <p14:creationId xmlns:p14="http://schemas.microsoft.com/office/powerpoint/2010/main" val="274057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72203"/>
            <a:ext cx="7543800" cy="412893"/>
          </a:xfrm>
        </p:spPr>
        <p:txBody>
          <a:bodyPr>
            <a:normAutofit fontScale="90000"/>
          </a:bodyPr>
          <a:lstStyle/>
          <a:p>
            <a:r>
              <a:rPr lang="en-US" dirty="0"/>
              <a:t>http://journals.msrt.ir/</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029709" y="1621739"/>
            <a:ext cx="6485714" cy="4257143"/>
          </a:xfrm>
          <a:prstGeom prst="rect">
            <a:avLst/>
          </a:prstGeom>
        </p:spPr>
      </p:pic>
    </p:spTree>
    <p:extLst>
      <p:ext uri="{BB962C8B-B14F-4D97-AF65-F5344CB8AC3E}">
        <p14:creationId xmlns:p14="http://schemas.microsoft.com/office/powerpoint/2010/main" val="2249430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1656</Words>
  <Application>Microsoft Office PowerPoint</Application>
  <PresentationFormat>On-screen Show (4:3)</PresentationFormat>
  <Paragraphs>136</Paragraphs>
  <Slides>30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Consolas</vt:lpstr>
      <vt:lpstr>Georgia</vt:lpstr>
      <vt:lpstr>Helvetica Neue</vt:lpstr>
      <vt:lpstr>Inter</vt:lpstr>
      <vt:lpstr>Symbol</vt:lpstr>
      <vt:lpstr>Times New Roman</vt:lpstr>
      <vt:lpstr>Wingdings</vt:lpstr>
      <vt:lpstr>Wingdings 2</vt:lpstr>
      <vt:lpstr>Training presentation</vt:lpstr>
      <vt:lpstr>آشنایی با مقالات</vt:lpstr>
      <vt:lpstr>انواع مقاله</vt:lpstr>
      <vt:lpstr>ISI یا Scopus</vt:lpstr>
      <vt:lpstr>ISI یا Scopus</vt:lpstr>
      <vt:lpstr>انواع مقاله</vt:lpstr>
      <vt:lpstr>انواع مقاله</vt:lpstr>
      <vt:lpstr>http://www.mseconf.com/fa/</vt:lpstr>
      <vt:lpstr>http://cie45.event.univ-lorraine.fr/</vt:lpstr>
      <vt:lpstr>http://journals.msrt.ir/</vt:lpstr>
      <vt:lpstr>http://www.msrt.ir/fa/rppc/pages/files/validpublications.aspx</vt:lpstr>
      <vt:lpstr>ISC(Islamic World Science Citation Center)</vt:lpstr>
      <vt:lpstr>ISI(Institute for Scientific Information)</vt:lpstr>
      <vt:lpstr>ISI(Institute for Scientific Information)</vt:lpstr>
      <vt:lpstr>PowerPoint Presentation</vt:lpstr>
      <vt:lpstr>PowerPoint Presentation</vt:lpstr>
      <vt:lpstr>قسمت های مختلف یک مقاله</vt:lpstr>
      <vt:lpstr>DOI(Digital Object Identifier)</vt:lpstr>
      <vt:lpstr>ISSN(International Standard Serial Number)</vt:lpstr>
      <vt:lpstr>ISBN(International Standard Book Number)</vt:lpstr>
      <vt:lpstr>Plagiarism</vt:lpstr>
      <vt:lpstr>PowerPoint Presentation</vt:lpstr>
      <vt:lpstr>PowerPoint Presentation</vt:lpstr>
      <vt:lpstr>PowerPoint Presentation</vt:lpstr>
      <vt:lpstr>PowerPoint Presentation</vt:lpstr>
      <vt:lpstr>ضرایب تأثیر </vt:lpstr>
      <vt:lpstr>PowerPoint Presentation</vt:lpstr>
      <vt:lpstr>پایگاه علمی</vt:lpstr>
      <vt:lpstr>پایگاه علمی</vt:lpstr>
      <vt:lpstr>دانلود مقاله</vt:lpstr>
      <vt:lpstr>PaperPop for chrome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2015-09-09T12:52:44Z</dcterms:created>
  <dcterms:modified xsi:type="dcterms:W3CDTF">2025-03-07T07:12:34Z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